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4" r:id="rId3"/>
    <p:sldId id="260" r:id="rId4"/>
    <p:sldId id="262" r:id="rId5"/>
    <p:sldId id="265" r:id="rId6"/>
    <p:sldId id="266" r:id="rId7"/>
    <p:sldId id="268" r:id="rId8"/>
    <p:sldId id="269" r:id="rId9"/>
    <p:sldId id="270" r:id="rId10"/>
    <p:sldId id="273" r:id="rId11"/>
    <p:sldId id="274" r:id="rId12"/>
    <p:sldId id="275" r:id="rId13"/>
    <p:sldId id="267" r:id="rId14"/>
    <p:sldId id="276" r:id="rId15"/>
    <p:sldId id="258" r:id="rId1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24" autoAdjust="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6DD1E-A9EC-401B-8499-91A688913404}" type="datetimeFigureOut">
              <a:rPr lang="de-DE" smtClean="0"/>
              <a:pPr/>
              <a:t>13.05.2014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CAB76-B3A6-4EE0-8AF3-674B09D98C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9859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fundamentally open for everything that can be secured for community services at an affordable price through independence from ideology and partisan politics.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aligned to the orientation, education and training interests of the participants, to the development of individual potential, professional further education and the recognition of qualifications and contribute to social integration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the educationally disadvantaged target groups a second chance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policy, society, environment, culture, style, health, languages, work, occupation, basic education, educational certificates, literacy, basic education,  remedial education, integration courses, language certificates. ("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 certificates“, professional "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certificates")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AB76-B3A6-4EE0-8AF3-674B09D98C8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9030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GQF</a:t>
            </a:r>
            <a:r>
              <a:rPr lang="de-DE" baseline="0" dirty="0" smtClean="0"/>
              <a:t> (European </a:t>
            </a:r>
            <a:r>
              <a:rPr lang="de-DE" baseline="0" dirty="0" err="1" smtClean="0"/>
              <a:t>Qualification</a:t>
            </a:r>
            <a:r>
              <a:rPr lang="de-DE" baseline="0" dirty="0" smtClean="0"/>
              <a:t> Framework): </a:t>
            </a:r>
            <a:r>
              <a:rPr lang="de-DE" baseline="0" dirty="0" err="1" smtClean="0"/>
              <a:t>Flexi</a:t>
            </a:r>
            <a:r>
              <a:rPr lang="de-DE" baseline="0" dirty="0" smtClean="0"/>
              <a:t>-Path (EU-Project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DIE)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CAB76-B3A6-4EE0-8AF3-674B09D98C89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5143" y="463553"/>
            <a:ext cx="7302500" cy="64389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96823" y="656143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2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Volkshochschule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23" y="956959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Musterstadt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3" hasCustomPrompt="1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Titel und Untertitel der Präsentation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cuscil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modi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cuptatenis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adit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28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Dipl.-Päd. Heidemarie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Langername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Referentin Presse- und Öffentlichkeitsarbeit</a:t>
            </a:r>
            <a:endParaRPr lang="de-DE" dirty="0"/>
          </a:p>
        </p:txBody>
      </p:sp>
      <p:pic>
        <p:nvPicPr>
          <p:cNvPr id="13" name="Bild 12" descr="vhs_logo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782" y="404511"/>
            <a:ext cx="2400847" cy="1252545"/>
          </a:xfrm>
          <a:prstGeom prst="rect">
            <a:avLst/>
          </a:prstGeom>
        </p:spPr>
      </p:pic>
      <p:sp>
        <p:nvSpPr>
          <p:cNvPr id="10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15.05.2015 - Biograd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88640"/>
            <a:ext cx="6984776" cy="634082"/>
          </a:xfrm>
        </p:spPr>
        <p:txBody>
          <a:bodyPr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Professionalization of teachers in VHS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86233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67544" y="908050"/>
            <a:ext cx="8208144" cy="504825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</a:p>
        </p:txBody>
      </p:sp>
      <p:pic>
        <p:nvPicPr>
          <p:cNvPr id="11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59838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691680" y="188640"/>
            <a:ext cx="69847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Bild 11" descr="vhs_logo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15.05.2015 - Biograd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B626-CD17-4FCD-8DA3-357E9D66D1B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smtClean="0"/>
              <a:t>Landesverband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smtClean="0"/>
              <a:t>Nordrhein-Westfalen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2509537" y="2588052"/>
            <a:ext cx="6075894" cy="1015663"/>
          </a:xfrm>
        </p:spPr>
        <p:txBody>
          <a:bodyPr/>
          <a:lstStyle/>
          <a:p>
            <a:r>
              <a:rPr lang="en-GB" noProof="0" smtClean="0"/>
              <a:t>Professionalization of teachers in </a:t>
            </a:r>
          </a:p>
          <a:p>
            <a:r>
              <a:rPr lang="en-GB" noProof="0" smtClean="0"/>
              <a:t>communal adult education centres (Volkshochschulen) in Germany - an overview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noProof="0" smtClean="0"/>
              <a:t>Filip Dedeurwaerder-Haas</a:t>
            </a:r>
            <a:endParaRPr lang="en-GB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2512089" y="4496963"/>
            <a:ext cx="6091484" cy="830997"/>
          </a:xfrm>
        </p:spPr>
        <p:txBody>
          <a:bodyPr/>
          <a:lstStyle/>
          <a:p>
            <a:pPr marL="0" indent="0"/>
            <a:r>
              <a:rPr lang="en-GB" noProof="0" smtClean="0"/>
              <a:t>Head of Languages and Teacher Training of the </a:t>
            </a:r>
            <a:br>
              <a:rPr lang="en-GB" noProof="0" smtClean="0"/>
            </a:br>
            <a:r>
              <a:rPr lang="en-GB" noProof="0" smtClean="0"/>
              <a:t>Landesverband der Volkshochschulen of North-Rhine-Westphalia </a:t>
            </a:r>
            <a:br>
              <a:rPr lang="en-GB" noProof="0" smtClean="0"/>
            </a:br>
            <a:r>
              <a:rPr lang="en-GB" noProof="0" smtClean="0"/>
              <a:t>(NRW VHS Association)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Further teacher trainings (1)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8" name="Abgerundetes Rechteck 7"/>
          <p:cNvSpPr/>
          <p:nvPr/>
        </p:nvSpPr>
        <p:spPr>
          <a:xfrm>
            <a:off x="1691680" y="1556792"/>
            <a:ext cx="432048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/>
            <a:r>
              <a:rPr lang="en-GB" sz="2800" b="1" noProof="0" dirty="0" smtClean="0"/>
              <a:t>Additional qualification for teachers </a:t>
            </a:r>
            <a:br>
              <a:rPr lang="en-GB" sz="2800" b="1" noProof="0" dirty="0" smtClean="0"/>
            </a:br>
            <a:r>
              <a:rPr lang="en-GB" sz="2800" b="1" noProof="0" dirty="0" smtClean="0"/>
              <a:t>in “</a:t>
            </a:r>
            <a:r>
              <a:rPr lang="en-GB" sz="2800" b="1" noProof="0" dirty="0" err="1" smtClean="0"/>
              <a:t>Integrationskurse</a:t>
            </a:r>
            <a:r>
              <a:rPr lang="en-GB" sz="2800" b="1" noProof="0" dirty="0" smtClean="0"/>
              <a:t>“ (language courses </a:t>
            </a:r>
            <a:br>
              <a:rPr lang="en-GB" sz="2800" b="1" noProof="0" dirty="0" smtClean="0"/>
            </a:br>
            <a:r>
              <a:rPr lang="en-GB" sz="2800" b="1" noProof="0" dirty="0" smtClean="0"/>
              <a:t>for migrants) </a:t>
            </a:r>
            <a:endParaRPr lang="en-GB" sz="2800" noProof="0" dirty="0" smtClean="0"/>
          </a:p>
          <a:p>
            <a:pPr lvl="1"/>
            <a:r>
              <a:rPr lang="en-GB" noProof="0" dirty="0" smtClean="0"/>
              <a:t>German-wide recognition</a:t>
            </a:r>
          </a:p>
          <a:p>
            <a:pPr lvl="1"/>
            <a:r>
              <a:rPr lang="en-GB" noProof="0" dirty="0" smtClean="0"/>
              <a:t>Financed by BAMF (Federal Office for Migration and Refugees)</a:t>
            </a:r>
          </a:p>
          <a:p>
            <a:pPr lvl="1"/>
            <a:r>
              <a:rPr lang="en-GB" noProof="0" dirty="0" smtClean="0"/>
              <a:t>Various qualifications for:</a:t>
            </a:r>
          </a:p>
          <a:p>
            <a:pPr lvl="2"/>
            <a:r>
              <a:rPr lang="en-GB" noProof="0" dirty="0" smtClean="0"/>
              <a:t>General integration courses (A1-B1):  70-140 hrs</a:t>
            </a:r>
          </a:p>
          <a:p>
            <a:pPr lvl="2"/>
            <a:r>
              <a:rPr lang="en-GB" noProof="0" dirty="0" smtClean="0"/>
              <a:t>Literacy courses (A1-B1): 80 hrs</a:t>
            </a:r>
          </a:p>
          <a:p>
            <a:pPr lvl="2"/>
            <a:r>
              <a:rPr lang="en-GB" noProof="0" dirty="0" smtClean="0"/>
              <a:t>Civic education (B1): 30 hrs</a:t>
            </a:r>
          </a:p>
          <a:p>
            <a:endParaRPr lang="en-GB" noProof="0" dirty="0"/>
          </a:p>
        </p:txBody>
      </p:sp>
      <p:pic>
        <p:nvPicPr>
          <p:cNvPr id="1026" name="Picture 2" descr="http://www.migazin.de/wp-content/themes/migpix/thumb.php?src=http://www.migazin.de/wp-content/uploads/2012/12/bamf_bundesamt_fuer_migration_und_fluechtlinge.jpg&amp;h=288&amp;w=627&amp;zc=1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2634304" cy="121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60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15.05.2015 - </a:t>
            </a:r>
            <a:r>
              <a:rPr lang="de-DE" dirty="0" err="1" smtClean="0"/>
              <a:t>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Further teacher trainings (2)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8" name="Abgerundetes Rechteck 7"/>
          <p:cNvSpPr/>
          <p:nvPr/>
        </p:nvSpPr>
        <p:spPr>
          <a:xfrm>
            <a:off x="1691680" y="1556792"/>
            <a:ext cx="432048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noProof="0" dirty="0" smtClean="0"/>
              <a:t>Examiner trainings – </a:t>
            </a:r>
            <a:br>
              <a:rPr lang="en-GB" sz="2800" b="1" noProof="0" dirty="0" smtClean="0"/>
            </a:br>
            <a:r>
              <a:rPr lang="en-GB" sz="2800" b="1" noProof="0" dirty="0" smtClean="0"/>
              <a:t>compulsory, organized via </a:t>
            </a:r>
            <a:r>
              <a:rPr lang="en-GB" sz="2800" b="1" noProof="0" dirty="0" err="1" smtClean="0"/>
              <a:t>Landesverbände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(telc, Goethe, Cambridge, </a:t>
            </a:r>
            <a:r>
              <a:rPr lang="en-GB" sz="2800" noProof="0" dirty="0" err="1" smtClean="0"/>
              <a:t>XPert</a:t>
            </a:r>
            <a:r>
              <a:rPr lang="en-GB" sz="2800" noProof="0" dirty="0" smtClean="0"/>
              <a:t>, ECDL…) </a:t>
            </a:r>
          </a:p>
          <a:p>
            <a:pPr lvl="1">
              <a:buNone/>
            </a:pPr>
            <a:endParaRPr lang="en-GB" noProof="0" dirty="0" smtClean="0"/>
          </a:p>
          <a:p>
            <a:r>
              <a:rPr lang="en-GB" sz="2800" b="1" noProof="0" dirty="0" smtClean="0"/>
              <a:t>telc „</a:t>
            </a:r>
            <a:r>
              <a:rPr lang="en-GB" sz="2800" b="1" noProof="0" dirty="0" err="1" smtClean="0"/>
              <a:t>Weiterbildungsprogramm</a:t>
            </a:r>
            <a:r>
              <a:rPr lang="en-GB" sz="2800" b="1" noProof="0" dirty="0" smtClean="0"/>
              <a:t>“</a:t>
            </a:r>
          </a:p>
          <a:p>
            <a:pPr lvl="1"/>
            <a:r>
              <a:rPr lang="en-GB" noProof="0" dirty="0" smtClean="0"/>
              <a:t>„the </a:t>
            </a:r>
            <a:r>
              <a:rPr lang="en-GB" dirty="0" err="1" smtClean="0"/>
              <a:t>E</a:t>
            </a:r>
            <a:r>
              <a:rPr lang="en-GB" noProof="0" dirty="0" err="1" smtClean="0"/>
              <a:t>uropean</a:t>
            </a:r>
            <a:r>
              <a:rPr lang="en-GB" noProof="0" dirty="0" smtClean="0"/>
              <a:t> language certificates“ Co.</a:t>
            </a:r>
          </a:p>
          <a:p>
            <a:pPr lvl="1"/>
            <a:r>
              <a:rPr lang="en-GB" dirty="0" smtClean="0"/>
              <a:t>Subsidiary of</a:t>
            </a:r>
            <a:r>
              <a:rPr lang="en-GB" noProof="0" dirty="0" smtClean="0"/>
              <a:t> DVV (German VHS Association)</a:t>
            </a:r>
          </a:p>
          <a:p>
            <a:pPr lvl="1"/>
            <a:r>
              <a:rPr lang="en-GB" noProof="0" dirty="0" smtClean="0"/>
              <a:t>Offer trainings for language teachers</a:t>
            </a:r>
          </a:p>
          <a:p>
            <a:pPr lvl="1"/>
            <a:r>
              <a:rPr lang="en-GB" noProof="0" dirty="0" smtClean="0"/>
              <a:t>Exam-related training topics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7560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Further teacher trainings (3)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 smtClean="0"/>
              <a:t>Trainings/Courses organized by “</a:t>
            </a:r>
            <a:r>
              <a:rPr lang="en-GB" b="1" noProof="0" dirty="0" err="1" smtClean="0"/>
              <a:t>Landesverbände</a:t>
            </a:r>
            <a:r>
              <a:rPr lang="en-GB" b="1" noProof="0" dirty="0" smtClean="0"/>
              <a:t>”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curricular trainings, singular trainings, </a:t>
            </a:r>
            <a:br>
              <a:rPr lang="en-GB" noProof="0" dirty="0" smtClean="0"/>
            </a:br>
            <a:r>
              <a:rPr lang="en-GB" noProof="0" dirty="0" smtClean="0"/>
              <a:t>co-operation with universities</a:t>
            </a:r>
          </a:p>
          <a:p>
            <a:pPr lvl="1"/>
            <a:r>
              <a:rPr lang="en-GB" noProof="0" dirty="0" smtClean="0"/>
              <a:t>e.g. </a:t>
            </a:r>
            <a:r>
              <a:rPr lang="en-GB" noProof="0" dirty="0" err="1" smtClean="0"/>
              <a:t>Sprachentage</a:t>
            </a:r>
            <a:r>
              <a:rPr lang="en-GB" noProof="0" dirty="0" smtClean="0"/>
              <a:t> (Language Days)</a:t>
            </a:r>
          </a:p>
          <a:p>
            <a:pPr lvl="1"/>
            <a:r>
              <a:rPr lang="en-GB" noProof="0" dirty="0" smtClean="0"/>
              <a:t>e.g. </a:t>
            </a:r>
            <a:r>
              <a:rPr lang="en-GB" noProof="0" dirty="0" err="1" smtClean="0"/>
              <a:t>Kursleitertage</a:t>
            </a:r>
            <a:r>
              <a:rPr lang="en-GB" noProof="0" dirty="0" smtClean="0"/>
              <a:t> (Teacher Days)</a:t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  <a:p>
            <a:endParaRPr lang="en-GB" b="1" noProof="0" dirty="0" smtClean="0"/>
          </a:p>
          <a:p>
            <a:r>
              <a:rPr lang="en-GB" b="1" noProof="0" dirty="0" smtClean="0"/>
              <a:t>Trainings/Courses organized by </a:t>
            </a:r>
            <a:br>
              <a:rPr lang="en-GB" b="1" noProof="0" dirty="0" smtClean="0"/>
            </a:br>
            <a:r>
              <a:rPr lang="en-GB" b="1" noProof="0" dirty="0" smtClean="0"/>
              <a:t>individual VHS</a:t>
            </a:r>
          </a:p>
        </p:txBody>
      </p:sp>
      <p:pic>
        <p:nvPicPr>
          <p:cNvPr id="1026" name="Picture 2" descr="http://vhs.dortmund.de/images/aktuell/sprachentag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81" y="4324324"/>
            <a:ext cx="1894735" cy="900000"/>
          </a:xfrm>
          <a:prstGeom prst="rect">
            <a:avLst/>
          </a:prstGeom>
          <a:noFill/>
        </p:spPr>
      </p:pic>
      <p:pic>
        <p:nvPicPr>
          <p:cNvPr id="1028" name="Picture 4" descr="http://sprachentag-nrw.de/data/uploads/fl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102911"/>
            <a:ext cx="1048618" cy="2054281"/>
          </a:xfrm>
          <a:prstGeom prst="rect">
            <a:avLst/>
          </a:prstGeom>
          <a:noFill/>
        </p:spPr>
      </p:pic>
      <p:pic>
        <p:nvPicPr>
          <p:cNvPr id="1030" name="Picture 6" descr="https://ttwportal.vhs-bayern.de/web/ttwbvv.nsf/res/Fotolia_59540686_S_copyright.jpg/$file/Fotolia_59540686_S_copyright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745" y="4329200"/>
            <a:ext cx="1402263" cy="900000"/>
          </a:xfrm>
          <a:prstGeom prst="rect">
            <a:avLst/>
          </a:prstGeom>
          <a:noFill/>
        </p:spPr>
      </p:pic>
      <p:pic>
        <p:nvPicPr>
          <p:cNvPr id="1032" name="Picture 8" descr="http://www.vhs-rlp.de/typo3temp/pics/dc0b2af5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14" y="4293096"/>
            <a:ext cx="1792829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DVV							D.I.E.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Tools based on VHS teacher profile</a:t>
            </a:r>
            <a:endParaRPr lang="en-GB" b="1" noProof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04864"/>
            <a:ext cx="2928839" cy="4141810"/>
          </a:xfrm>
          <a:prstGeom prst="rect">
            <a:avLst/>
          </a:prstGeom>
        </p:spPr>
      </p:pic>
      <p:pic>
        <p:nvPicPr>
          <p:cNvPr id="2050" name="Picture 2" descr="http://www.wbv.de/typo3temp/pics/c9694866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168352" cy="44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8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Filip </a:t>
            </a:r>
            <a:r>
              <a:rPr lang="de-DE" dirty="0" err="1" smtClean="0"/>
              <a:t>Dedeurwaerder</a:t>
            </a:r>
            <a:r>
              <a:rPr lang="de-DE" dirty="0" smtClean="0"/>
              <a:t>-Haas</a:t>
            </a:r>
          </a:p>
          <a:p>
            <a:pPr algn="ctr">
              <a:buNone/>
            </a:pPr>
            <a:r>
              <a:rPr lang="de-DE" dirty="0" smtClean="0"/>
              <a:t>Landesverband der VHS von NRW e.V.</a:t>
            </a:r>
          </a:p>
          <a:p>
            <a:pPr algn="ctr">
              <a:buNone/>
            </a:pPr>
            <a:r>
              <a:rPr lang="de-DE" dirty="0" smtClean="0"/>
              <a:t>Bismarckstraße 98</a:t>
            </a:r>
          </a:p>
          <a:p>
            <a:pPr algn="ctr">
              <a:buNone/>
            </a:pPr>
            <a:r>
              <a:rPr lang="de-DE" dirty="0" smtClean="0"/>
              <a:t>D-40210 Düsseldorf</a:t>
            </a:r>
          </a:p>
          <a:p>
            <a:pPr algn="ctr">
              <a:buNone/>
            </a:pPr>
            <a:r>
              <a:rPr lang="de-DE" dirty="0" smtClean="0"/>
              <a:t>dedeurwaerder@vhs-nrw.de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smtClean="0"/>
          </a:p>
          <a:p>
            <a:pPr marL="0" indent="0">
              <a:buNone/>
            </a:pPr>
            <a:endParaRPr lang="en-GB" noProof="0" smtClean="0"/>
          </a:p>
          <a:p>
            <a:pPr marL="0" indent="0" algn="ctr">
              <a:buNone/>
            </a:pPr>
            <a:r>
              <a:rPr lang="en-GB" noProof="0" smtClean="0"/>
              <a:t>„Teachers in adult education centres </a:t>
            </a:r>
          </a:p>
          <a:p>
            <a:pPr marL="0" indent="0" algn="ctr">
              <a:buNone/>
            </a:pPr>
            <a:r>
              <a:rPr lang="en-GB" noProof="0" smtClean="0"/>
              <a:t>remain loyal to their centre </a:t>
            </a:r>
          </a:p>
          <a:p>
            <a:pPr marL="0" indent="0" algn="ctr">
              <a:buNone/>
            </a:pPr>
            <a:r>
              <a:rPr lang="en-GB" noProof="0" smtClean="0"/>
              <a:t>for an average of 8 years“</a:t>
            </a:r>
          </a:p>
          <a:p>
            <a:pPr marL="0" indent="0" algn="ctr">
              <a:buNone/>
            </a:pPr>
            <a:endParaRPr lang="en-GB" noProof="0" smtClean="0"/>
          </a:p>
          <a:p>
            <a:pPr marL="0" indent="0" algn="ctr">
              <a:buNone/>
            </a:pPr>
            <a:r>
              <a:rPr lang="en-GB" noProof="0" smtClean="0"/>
              <a:t>(WB Monitor 2005)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98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Professionalization of teachers in communal A.E. (VHS) in Germany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noProof="0" smtClean="0">
                <a:latin typeface="Arial" pitchFamily="34" charset="0"/>
                <a:cs typeface="Arial" pitchFamily="34" charset="0"/>
              </a:rPr>
              <a:t>VHS in Germany </a:t>
            </a:r>
          </a:p>
          <a:p>
            <a:r>
              <a:rPr lang="en-GB" sz="2800" noProof="0" smtClean="0"/>
              <a:t>VHS structures on federal and national level</a:t>
            </a:r>
          </a:p>
          <a:p>
            <a:r>
              <a:rPr lang="en-GB" sz="2800" noProof="0" smtClean="0"/>
              <a:t>VHS teacher profile </a:t>
            </a:r>
          </a:p>
          <a:p>
            <a:r>
              <a:rPr lang="en-GB" sz="2800" noProof="0" smtClean="0"/>
              <a:t>VHS qualification curriculum</a:t>
            </a:r>
          </a:p>
          <a:p>
            <a:r>
              <a:rPr lang="en-GB" sz="2800" noProof="0" smtClean="0"/>
              <a:t>Implementation of qualif</a:t>
            </a:r>
            <a:r>
              <a:rPr lang="en-GB" sz="2800" noProof="0" smtClean="0">
                <a:latin typeface="Arial" pitchFamily="34" charset="0"/>
                <a:cs typeface="Arial" pitchFamily="34" charset="0"/>
              </a:rPr>
              <a:t>ication in Germany</a:t>
            </a:r>
          </a:p>
          <a:p>
            <a:r>
              <a:rPr lang="en-GB" sz="2800" noProof="0" smtClean="0">
                <a:latin typeface="Arial" pitchFamily="34" charset="0"/>
                <a:cs typeface="Arial" pitchFamily="34" charset="0"/>
              </a:rPr>
              <a:t>Adaption in North-Rhine-Westphalia „EPQ“ </a:t>
            </a:r>
          </a:p>
          <a:p>
            <a:r>
              <a:rPr lang="en-GB" sz="2800" noProof="0" smtClean="0">
                <a:latin typeface="Arial" pitchFamily="34" charset="0"/>
                <a:cs typeface="Arial" pitchFamily="34" charset="0"/>
              </a:rPr>
              <a:t>Further </a:t>
            </a:r>
            <a:r>
              <a:rPr lang="en-GB" sz="2800" noProof="0" smtClean="0"/>
              <a:t>t</a:t>
            </a:r>
            <a:r>
              <a:rPr lang="en-GB" sz="2800" noProof="0" smtClean="0">
                <a:latin typeface="Arial" pitchFamily="34" charset="0"/>
                <a:cs typeface="Arial" pitchFamily="34" charset="0"/>
              </a:rPr>
              <a:t>eacher </a:t>
            </a:r>
            <a:r>
              <a:rPr lang="en-GB" sz="2800" noProof="0" smtClean="0"/>
              <a:t>t</a:t>
            </a:r>
            <a:r>
              <a:rPr lang="en-GB" sz="2800" noProof="0" smtClean="0">
                <a:latin typeface="Arial" pitchFamily="34" charset="0"/>
                <a:cs typeface="Arial" pitchFamily="34" charset="0"/>
              </a:rPr>
              <a:t>rainings</a:t>
            </a:r>
          </a:p>
          <a:p>
            <a:r>
              <a:rPr lang="en-GB" sz="2800" noProof="0" smtClean="0"/>
              <a:t>T</a:t>
            </a:r>
            <a:r>
              <a:rPr lang="en-GB" sz="2800" noProof="0" smtClean="0">
                <a:latin typeface="Arial" pitchFamily="34" charset="0"/>
                <a:cs typeface="Arial" pitchFamily="34" charset="0"/>
              </a:rPr>
              <a:t>ools based on VHS teacher profile</a:t>
            </a:r>
          </a:p>
          <a:p>
            <a:endParaRPr lang="en-GB" sz="2800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Contents</a:t>
            </a:r>
            <a:endParaRPr lang="en-GB" b="1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Professionalization of teachers in communal A.E. (VHS) in Germany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noProof="0" dirty="0" smtClean="0"/>
              <a:t>VHS are  public institutions for Adult Education</a:t>
            </a:r>
          </a:p>
          <a:p>
            <a:pPr lvl="1"/>
            <a:r>
              <a:rPr lang="en-GB" sz="2400" noProof="0" dirty="0" smtClean="0"/>
              <a:t>work as community centres for continuing education and contribute to the local services </a:t>
            </a:r>
          </a:p>
          <a:p>
            <a:pPr lvl="1"/>
            <a:r>
              <a:rPr lang="de-DE" sz="2400" dirty="0" smtClean="0"/>
              <a:t>40%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r>
              <a:rPr lang="de-DE" sz="2400" dirty="0" smtClean="0"/>
              <a:t>, 20% </a:t>
            </a:r>
            <a:r>
              <a:rPr lang="de-DE" sz="2400" dirty="0" err="1" smtClean="0"/>
              <a:t>external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r>
              <a:rPr lang="de-DE" sz="2400" dirty="0" smtClean="0"/>
              <a:t> (</a:t>
            </a:r>
            <a:r>
              <a:rPr lang="de-DE" sz="2400" dirty="0" err="1" smtClean="0"/>
              <a:t>federal</a:t>
            </a:r>
            <a:r>
              <a:rPr lang="de-DE" sz="2400" dirty="0" smtClean="0"/>
              <a:t>, EU), 40% </a:t>
            </a:r>
            <a:r>
              <a:rPr lang="de-DE" sz="2400" dirty="0" err="1" smtClean="0"/>
              <a:t>income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course</a:t>
            </a:r>
            <a:r>
              <a:rPr lang="de-DE" sz="2400" dirty="0" smtClean="0"/>
              <a:t> </a:t>
            </a:r>
            <a:r>
              <a:rPr lang="de-DE" sz="2400" dirty="0" err="1" smtClean="0"/>
              <a:t>fees</a:t>
            </a:r>
            <a:endParaRPr lang="en-GB" sz="2400" noProof="0" dirty="0" smtClean="0"/>
          </a:p>
          <a:p>
            <a:pPr lvl="1"/>
            <a:r>
              <a:rPr lang="en-GB" sz="2400" noProof="0" dirty="0" smtClean="0"/>
              <a:t>60% organized and supported by the local authorities</a:t>
            </a:r>
            <a:br>
              <a:rPr lang="en-GB" sz="2400" noProof="0" dirty="0" smtClean="0"/>
            </a:br>
            <a:r>
              <a:rPr lang="en-GB" sz="2400" noProof="0" dirty="0" smtClean="0"/>
              <a:t>30% registered associations, </a:t>
            </a:r>
            <a:br>
              <a:rPr lang="en-GB" sz="2400" noProof="0" dirty="0" smtClean="0"/>
            </a:br>
            <a:r>
              <a:rPr lang="en-GB" sz="2400" noProof="0" dirty="0" smtClean="0"/>
              <a:t>10% special legal status (private ownership/limited comp.).</a:t>
            </a:r>
          </a:p>
          <a:p>
            <a:r>
              <a:rPr lang="en-GB" sz="3000" noProof="0" dirty="0" smtClean="0"/>
              <a:t>924 VHS in Germany </a:t>
            </a:r>
          </a:p>
          <a:p>
            <a:pPr lvl="1"/>
            <a:r>
              <a:rPr lang="en-GB" sz="2400" dirty="0" smtClean="0"/>
              <a:t>with 3,118 regional field offices</a:t>
            </a:r>
          </a:p>
          <a:p>
            <a:pPr lvl="1"/>
            <a:r>
              <a:rPr lang="en-GB" sz="2400" dirty="0" smtClean="0"/>
              <a:t>672 managers, 3,200 educational staff, 3,800 admin staff</a:t>
            </a:r>
          </a:p>
          <a:p>
            <a:pPr lvl="1"/>
            <a:r>
              <a:rPr lang="en-GB" sz="2400" dirty="0" smtClean="0"/>
              <a:t>200,000 self-employed/freelance staff</a:t>
            </a:r>
          </a:p>
          <a:p>
            <a:pPr>
              <a:buNone/>
            </a:pP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smtClean="0"/>
              <a:t>Communal Adult Education - Volkshochschulen</a:t>
            </a:r>
            <a:endParaRPr lang="en-GB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en-GB" sz="2800" b="1" noProof="0" dirty="0" smtClean="0"/>
              <a:t>a</a:t>
            </a:r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dult </a:t>
            </a:r>
            <a:r>
              <a:rPr lang="en-GB" sz="2800" b="1" noProof="0" dirty="0" smtClean="0"/>
              <a:t>e</a:t>
            </a:r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GB" sz="2800" b="1" noProof="0" dirty="0" smtClean="0"/>
              <a:t>a</a:t>
            </a:r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ssociation (DVV)</a:t>
            </a:r>
          </a:p>
          <a:p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18 federal state associations </a:t>
            </a:r>
            <a:b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(VHS-</a:t>
            </a:r>
            <a:r>
              <a:rPr lang="en-GB" sz="2800" b="1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Landesverbände</a:t>
            </a:r>
            <a:r>
              <a:rPr lang="en-GB" sz="28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GB" noProof="0" dirty="0" smtClean="0"/>
              <a:t>Represent members in educational and political matters (national and EU)</a:t>
            </a:r>
          </a:p>
          <a:p>
            <a:pPr lvl="1"/>
            <a:r>
              <a:rPr lang="en-GB" noProof="0" dirty="0" smtClean="0"/>
              <a:t>Support co-operation and experience exchange among members, develops policies and guidelines </a:t>
            </a:r>
          </a:p>
          <a:p>
            <a:pPr lvl="1"/>
            <a:r>
              <a:rPr lang="en-GB" noProof="0" dirty="0" smtClean="0"/>
              <a:t>Support VHS staff through trainings</a:t>
            </a:r>
          </a:p>
          <a:p>
            <a:pPr lvl="1"/>
            <a:r>
              <a:rPr lang="en-GB" noProof="0" dirty="0" smtClean="0"/>
              <a:t>Implements certificates through organization of exams and examiner-trainings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VHS structures on federal and national level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1187624" y="4797152"/>
            <a:ext cx="6840760" cy="432048"/>
          </a:xfrm>
          <a:prstGeom prst="homePlat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ichtungspfeil 7"/>
          <p:cNvSpPr/>
          <p:nvPr/>
        </p:nvSpPr>
        <p:spPr>
          <a:xfrm>
            <a:off x="2915816" y="5589240"/>
            <a:ext cx="3240360" cy="432048"/>
          </a:xfrm>
          <a:prstGeom prst="homePlat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781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sz="2400" noProof="0" smtClean="0"/>
              <a:t>c</a:t>
            </a:r>
            <a:r>
              <a:rPr lang="en-GB" sz="2400" noProof="0" smtClean="0">
                <a:latin typeface="Arial" panose="020B0604020202020204" pitchFamily="34" charset="0"/>
                <a:cs typeface="Arial" panose="020B0604020202020204" pitchFamily="34" charset="0"/>
              </a:rPr>
              <a:t>oncept by DVV, 18 Landesverbände and D.I.E.</a:t>
            </a:r>
            <a:endParaRPr lang="en-GB" sz="24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2800" b="1" noProof="0" smtClean="0"/>
              <a:t>VHS teacher profile and training (May 1997) </a:t>
            </a:r>
          </a:p>
          <a:p>
            <a:endParaRPr lang="en-GB" sz="2800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29" y="1916832"/>
            <a:ext cx="1423851" cy="19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54" y="4019953"/>
            <a:ext cx="1389734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640"/>
            <a:ext cx="165926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136" y="4901640"/>
            <a:ext cx="1452797" cy="104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464" y="4437392"/>
            <a:ext cx="135776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6270"/>
            <a:ext cx="176835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46270"/>
            <a:ext cx="148227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7461"/>
            <a:ext cx="1296000" cy="78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933" y="2046270"/>
            <a:ext cx="15753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436096" y="2636912"/>
            <a:ext cx="936104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364088" y="3140968"/>
            <a:ext cx="936104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876256" y="2132856"/>
            <a:ext cx="936104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876256" y="3068960"/>
            <a:ext cx="936104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876256" y="3861048"/>
            <a:ext cx="936104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876256" y="4509120"/>
            <a:ext cx="1080120" cy="72008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907704" y="4365104"/>
            <a:ext cx="1152128" cy="14401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07704" y="4653136"/>
            <a:ext cx="1152128" cy="144016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>
            <a:off x="2555776" y="3995772"/>
            <a:ext cx="1728192" cy="461665"/>
            <a:chOff x="2555776" y="3995772"/>
            <a:chExt cx="1728192" cy="461665"/>
          </a:xfrm>
        </p:grpSpPr>
        <p:sp>
          <p:nvSpPr>
            <p:cNvPr id="24" name="Legende mit Linie 2 23"/>
            <p:cNvSpPr/>
            <p:nvPr/>
          </p:nvSpPr>
          <p:spPr>
            <a:xfrm>
              <a:off x="2627784" y="3995772"/>
              <a:ext cx="1584176" cy="44134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7761"/>
                <a:gd name="adj6" fmla="val -36329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555776" y="39957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min. 60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hrs</a:t>
              </a:r>
              <a:endParaRPr lang="de-D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699792" y="4941168"/>
            <a:ext cx="2088232" cy="461665"/>
            <a:chOff x="2699792" y="4941168"/>
            <a:chExt cx="2088232" cy="461665"/>
          </a:xfrm>
        </p:grpSpPr>
        <p:sp>
          <p:nvSpPr>
            <p:cNvPr id="28" name="Legende mit Linie 2 27"/>
            <p:cNvSpPr/>
            <p:nvPr/>
          </p:nvSpPr>
          <p:spPr>
            <a:xfrm>
              <a:off x="2699792" y="4941168"/>
              <a:ext cx="1944216" cy="43204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9160"/>
                <a:gd name="adj6" fmla="val -34949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699792" y="4941168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min 8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hrs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day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627784" y="1988840"/>
            <a:ext cx="2880320" cy="830997"/>
            <a:chOff x="2627784" y="1988840"/>
            <a:chExt cx="2880320" cy="830997"/>
          </a:xfrm>
        </p:grpSpPr>
        <p:sp>
          <p:nvSpPr>
            <p:cNvPr id="32" name="Legende mit Linie 2 31"/>
            <p:cNvSpPr/>
            <p:nvPr/>
          </p:nvSpPr>
          <p:spPr>
            <a:xfrm rot="10800000">
              <a:off x="2699792" y="2060848"/>
              <a:ext cx="2736304" cy="720080"/>
            </a:xfrm>
            <a:prstGeom prst="borderCallout2">
              <a:avLst>
                <a:gd name="adj1" fmla="val 53029"/>
                <a:gd name="adj2" fmla="val -1964"/>
                <a:gd name="adj3" fmla="val 52017"/>
                <a:gd name="adj4" fmla="val -16667"/>
                <a:gd name="adj5" fmla="val 24618"/>
                <a:gd name="adj6" fmla="val -2219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627784" y="1988840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holistic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humanistic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approach</a:t>
              </a:r>
              <a:endParaRPr lang="de-D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6012160" y="2204864"/>
            <a:ext cx="2736304" cy="3816424"/>
            <a:chOff x="6012160" y="2204864"/>
            <a:chExt cx="2736304" cy="3816424"/>
          </a:xfrm>
        </p:grpSpPr>
        <p:cxnSp>
          <p:nvCxnSpPr>
            <p:cNvPr id="42" name="Gerade Verbindung 41"/>
            <p:cNvCxnSpPr>
              <a:stCxn id="21" idx="2"/>
            </p:cNvCxnSpPr>
            <p:nvPr/>
          </p:nvCxnSpPr>
          <p:spPr>
            <a:xfrm flipH="1">
              <a:off x="6372200" y="4581128"/>
              <a:ext cx="1044116" cy="5760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pieren 53"/>
            <p:cNvGrpSpPr/>
            <p:nvPr/>
          </p:nvGrpSpPr>
          <p:grpSpPr>
            <a:xfrm>
              <a:off x="6012160" y="2204864"/>
              <a:ext cx="2736304" cy="3816424"/>
              <a:chOff x="6012160" y="2204864"/>
              <a:chExt cx="2736304" cy="3816424"/>
            </a:xfrm>
          </p:grpSpPr>
          <p:sp>
            <p:nvSpPr>
              <p:cNvPr id="35" name="Legende mit Linie 2 34"/>
              <p:cNvSpPr/>
              <p:nvPr/>
            </p:nvSpPr>
            <p:spPr>
              <a:xfrm>
                <a:off x="6012160" y="5157192"/>
                <a:ext cx="2736304" cy="864096"/>
              </a:xfrm>
              <a:prstGeom prst="borderCallout2">
                <a:avLst>
                  <a:gd name="adj1" fmla="val -1814"/>
                  <a:gd name="adj2" fmla="val 13291"/>
                  <a:gd name="adj3" fmla="val -1454"/>
                  <a:gd name="adj4" fmla="val 13151"/>
                  <a:gd name="adj5" fmla="val -224681"/>
                  <a:gd name="adj6" fmla="val -6275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9" name="Gerade Verbindung 38"/>
              <p:cNvCxnSpPr/>
              <p:nvPr/>
            </p:nvCxnSpPr>
            <p:spPr>
              <a:xfrm flipH="1">
                <a:off x="6372200" y="2204864"/>
                <a:ext cx="720080" cy="2952328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/>
            </p:nvCxnSpPr>
            <p:spPr>
              <a:xfrm flipH="1">
                <a:off x="6372200" y="3140968"/>
                <a:ext cx="720080" cy="201622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/>
            </p:nvCxnSpPr>
            <p:spPr>
              <a:xfrm flipH="1">
                <a:off x="6372200" y="3933056"/>
                <a:ext cx="792088" cy="1224136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/>
              <p:cNvSpPr txBox="1"/>
              <p:nvPr/>
            </p:nvSpPr>
            <p:spPr>
              <a:xfrm>
                <a:off x="6012160" y="5157192"/>
                <a:ext cx="2736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latin typeface="Arial" pitchFamily="34" charset="0"/>
                    <a:cs typeface="Arial" pitchFamily="34" charset="0"/>
                  </a:rPr>
                  <a:t>professional </a:t>
                </a:r>
                <a:r>
                  <a:rPr lang="de-DE" sz="2400" dirty="0" err="1" smtClean="0">
                    <a:latin typeface="Arial" pitchFamily="34" charset="0"/>
                    <a:cs typeface="Arial" pitchFamily="34" charset="0"/>
                  </a:rPr>
                  <a:t>requirements</a:t>
                </a:r>
                <a:endParaRPr lang="de-D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210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780928"/>
            <a:ext cx="3970784" cy="3373835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 smtClean="0">
                <a:latin typeface="Arial" pitchFamily="34" charset="0"/>
                <a:cs typeface="Arial" pitchFamily="34" charset="0"/>
              </a:rPr>
              <a:t>Self-reflective skills</a:t>
            </a:r>
          </a:p>
          <a:p>
            <a:r>
              <a:rPr lang="en-GB" noProof="0" dirty="0" smtClean="0">
                <a:latin typeface="Arial" pitchFamily="34" charset="0"/>
                <a:cs typeface="Arial" pitchFamily="34" charset="0"/>
              </a:rPr>
              <a:t>Social skills</a:t>
            </a:r>
          </a:p>
          <a:p>
            <a:r>
              <a:rPr lang="en-GB" noProof="0" dirty="0" smtClean="0">
                <a:latin typeface="Arial" pitchFamily="34" charset="0"/>
                <a:cs typeface="Arial" pitchFamily="34" charset="0"/>
              </a:rPr>
              <a:t>Didactical skills</a:t>
            </a:r>
          </a:p>
          <a:p>
            <a:r>
              <a:rPr lang="en-GB" noProof="0" dirty="0" smtClean="0">
                <a:latin typeface="Arial" pitchFamily="34" charset="0"/>
                <a:cs typeface="Arial" pitchFamily="34" charset="0"/>
              </a:rPr>
              <a:t>Methodical skills</a:t>
            </a:r>
          </a:p>
          <a:p>
            <a:r>
              <a:rPr lang="en-GB" noProof="0" smtClean="0">
                <a:latin typeface="Arial" pitchFamily="34" charset="0"/>
                <a:cs typeface="Arial" pitchFamily="34" charset="0"/>
              </a:rPr>
              <a:t>Advisory/Consulting </a:t>
            </a:r>
            <a:r>
              <a:rPr lang="en-GB" noProof="0" smtClean="0">
                <a:latin typeface="Arial" pitchFamily="34" charset="0"/>
                <a:cs typeface="Arial" pitchFamily="34" charset="0"/>
              </a:rPr>
              <a:t>skills</a:t>
            </a:r>
            <a:endParaRPr lang="en-GB" noProof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noProof="0" dirty="0" smtClean="0">
                <a:latin typeface="Arial" pitchFamily="34" charset="0"/>
                <a:cs typeface="Arial" pitchFamily="34" charset="0"/>
              </a:rPr>
              <a:t>Institutional skills</a:t>
            </a:r>
          </a:p>
          <a:p>
            <a:endParaRPr lang="en-GB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noProof="0" smtClean="0"/>
              <a:t>VHS teacher profile – professional requirements</a:t>
            </a:r>
            <a:endParaRPr lang="en-GB" b="1" noProof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16016" y="2636911"/>
            <a:ext cx="3970784" cy="2952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Functional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(on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2700" dirty="0">
              <a:latin typeface="Arial" pitchFamily="34" charset="0"/>
              <a:cs typeface="Arial" pitchFamily="34" charset="0"/>
            </a:endParaRPr>
          </a:p>
          <a:p>
            <a:r>
              <a:rPr lang="de-DE" sz="2700" dirty="0" smtClean="0">
                <a:latin typeface="Arial" pitchFamily="34" charset="0"/>
                <a:cs typeface="Arial" pitchFamily="34" charset="0"/>
              </a:rPr>
              <a:t>Overall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exceeding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2700" dirty="0">
              <a:latin typeface="Arial" pitchFamily="34" charset="0"/>
              <a:cs typeface="Arial" pitchFamily="34" charset="0"/>
            </a:endParaRPr>
          </a:p>
          <a:p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Managerial</a:t>
            </a:r>
            <a:r>
              <a:rPr lang="de-DE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700" dirty="0" err="1" smtClean="0">
                <a:latin typeface="Arial" pitchFamily="34" charset="0"/>
                <a:cs typeface="Arial" pitchFamily="34" charset="0"/>
              </a:rPr>
              <a:t>skills</a:t>
            </a:r>
            <a:endParaRPr lang="de-DE" sz="27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5517232"/>
            <a:ext cx="352839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German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Qualification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Framework </a:t>
            </a: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Level 6/7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628800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 err="1" smtClean="0">
                <a:latin typeface="Arial" pitchFamily="34" charset="0"/>
                <a:cs typeface="Arial" pitchFamily="34" charset="0"/>
              </a:rPr>
              <a:t>Andragogical</a:t>
            </a:r>
            <a:r>
              <a:rPr lang="en-GB" sz="3500" b="1" dirty="0" smtClean="0">
                <a:latin typeface="Arial" pitchFamily="34" charset="0"/>
                <a:cs typeface="Arial" pitchFamily="34" charset="0"/>
              </a:rPr>
              <a:t> skills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88024" y="1611377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err="1" smtClean="0">
                <a:latin typeface="Arial" pitchFamily="34" charset="0"/>
                <a:cs typeface="Arial" pitchFamily="34" charset="0"/>
              </a:rPr>
              <a:t>Complementary</a:t>
            </a:r>
            <a:r>
              <a:rPr lang="de-DE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500" b="1" dirty="0" err="1" smtClean="0">
                <a:latin typeface="Arial" pitchFamily="34" charset="0"/>
                <a:cs typeface="Arial" pitchFamily="34" charset="0"/>
              </a:rPr>
              <a:t>skills</a:t>
            </a:r>
            <a:endParaRPr lang="de-DE" sz="35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Qualifications based on DVV-curriculum on offer in all federal states</a:t>
            </a:r>
          </a:p>
          <a:p>
            <a:r>
              <a:rPr lang="en-GB" noProof="0" dirty="0" smtClean="0"/>
              <a:t>General recognition by all ”</a:t>
            </a:r>
            <a:r>
              <a:rPr lang="en-GB" noProof="0" dirty="0" err="1" smtClean="0"/>
              <a:t>Landesverbände</a:t>
            </a:r>
            <a:r>
              <a:rPr lang="en-GB" noProof="0" dirty="0" smtClean="0"/>
              <a:t>”</a:t>
            </a:r>
          </a:p>
          <a:p>
            <a:r>
              <a:rPr lang="en-GB" noProof="0" dirty="0" smtClean="0"/>
              <a:t>Variations</a:t>
            </a:r>
          </a:p>
          <a:p>
            <a:pPr lvl="1"/>
            <a:r>
              <a:rPr lang="en-GB" noProof="0" dirty="0" smtClean="0"/>
              <a:t>regarding contents: e.g. language-teacher specific training (Bavaria/</a:t>
            </a:r>
            <a:r>
              <a:rPr lang="en-GB" noProof="0" dirty="0" err="1" smtClean="0"/>
              <a:t>Hesse</a:t>
            </a:r>
            <a:r>
              <a:rPr lang="en-GB" noProof="0" dirty="0" smtClean="0"/>
              <a:t>: </a:t>
            </a:r>
            <a:r>
              <a:rPr lang="en-GB" noProof="0" dirty="0" err="1" smtClean="0"/>
              <a:t>Eurolta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regarding </a:t>
            </a:r>
            <a:r>
              <a:rPr lang="en-GB" sz="2800" noProof="0" dirty="0" smtClean="0"/>
              <a:t>approach: </a:t>
            </a:r>
            <a:br>
              <a:rPr lang="en-GB" sz="2800" noProof="0" dirty="0" smtClean="0"/>
            </a:br>
            <a:r>
              <a:rPr lang="en-GB" sz="2800" noProof="0" dirty="0" smtClean="0"/>
              <a:t>classical training vs. blended learning </a:t>
            </a:r>
            <a:br>
              <a:rPr lang="en-GB" sz="2800" noProof="0" dirty="0" smtClean="0"/>
            </a:br>
            <a:r>
              <a:rPr lang="en-GB" sz="2800" noProof="0" dirty="0" smtClean="0"/>
              <a:t>modular vs. curricular</a:t>
            </a:r>
          </a:p>
          <a:p>
            <a:pPr lvl="1"/>
            <a:r>
              <a:rPr lang="en-GB" noProof="0" dirty="0" smtClean="0"/>
              <a:t>regarding </a:t>
            </a:r>
            <a:r>
              <a:rPr lang="en-GB" sz="2800" noProof="0" dirty="0" smtClean="0"/>
              <a:t>length: 60 to 120 hrs</a:t>
            </a:r>
          </a:p>
          <a:p>
            <a:pPr lvl="1"/>
            <a:r>
              <a:rPr lang="en-GB" noProof="0" dirty="0" smtClean="0"/>
              <a:t>regarding recognition by universities</a:t>
            </a:r>
            <a:endParaRPr lang="en-GB" sz="2800" noProof="0" dirty="0" smtClean="0"/>
          </a:p>
          <a:p>
            <a:pPr lvl="1"/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noProof="0" smtClean="0"/>
              <a:t>Implementation in Germany</a:t>
            </a:r>
            <a:endParaRPr lang="en-GB" b="1" noProof="0"/>
          </a:p>
        </p:txBody>
      </p:sp>
    </p:spTree>
    <p:extLst>
      <p:ext uri="{BB962C8B-B14F-4D97-AF65-F5344CB8AC3E}">
        <p14:creationId xmlns:p14="http://schemas.microsoft.com/office/powerpoint/2010/main" xmlns="" val="16585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15.05.2015 - Biograd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4748-2389-47AE-90A0-8F3BD4CEEC6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smtClean="0"/>
              <a:t>Implementation in North-Rhine-Westphalia</a:t>
            </a:r>
            <a:endParaRPr lang="en-GB" noProof="0"/>
          </a:p>
        </p:txBody>
      </p:sp>
      <p:pic>
        <p:nvPicPr>
          <p:cNvPr id="7" name="Grafik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617708" cy="501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7"/>
          <p:cNvSpPr/>
          <p:nvPr/>
        </p:nvSpPr>
        <p:spPr>
          <a:xfrm>
            <a:off x="1691680" y="1556792"/>
            <a:ext cx="432048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60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Bildschirmpräsentation 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Professionalization of teachers in communal A.E. (VHS) in Germany</vt:lpstr>
      <vt:lpstr>Professionalization of teachers in communal A.E. (VHS) in Germany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dedeurwaerder</dc:creator>
  <cp:lastModifiedBy>Alexandra Haas</cp:lastModifiedBy>
  <cp:revision>42</cp:revision>
  <cp:lastPrinted>2014-04-30T12:46:16Z</cp:lastPrinted>
  <dcterms:created xsi:type="dcterms:W3CDTF">2014-04-29T05:40:19Z</dcterms:created>
  <dcterms:modified xsi:type="dcterms:W3CDTF">2014-05-13T19:04:03Z</dcterms:modified>
</cp:coreProperties>
</file>