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63" r:id="rId3"/>
    <p:sldId id="264" r:id="rId4"/>
    <p:sldId id="265" r:id="rId5"/>
    <p:sldId id="266" r:id="rId6"/>
    <p:sldId id="305" r:id="rId7"/>
    <p:sldId id="267" r:id="rId8"/>
    <p:sldId id="268" r:id="rId9"/>
    <p:sldId id="290" r:id="rId10"/>
    <p:sldId id="291" r:id="rId11"/>
    <p:sldId id="303" r:id="rId12"/>
    <p:sldId id="292" r:id="rId13"/>
    <p:sldId id="302" r:id="rId14"/>
    <p:sldId id="293" r:id="rId15"/>
    <p:sldId id="301" r:id="rId16"/>
    <p:sldId id="270" r:id="rId17"/>
    <p:sldId id="271" r:id="rId18"/>
    <p:sldId id="272" r:id="rId19"/>
    <p:sldId id="273" r:id="rId20"/>
    <p:sldId id="284" r:id="rId21"/>
    <p:sldId id="285" r:id="rId22"/>
    <p:sldId id="286" r:id="rId23"/>
    <p:sldId id="287" r:id="rId24"/>
    <p:sldId id="274" r:id="rId25"/>
    <p:sldId id="275" r:id="rId26"/>
    <p:sldId id="276" r:id="rId27"/>
    <p:sldId id="277" r:id="rId28"/>
    <p:sldId id="296" r:id="rId29"/>
    <p:sldId id="297" r:id="rId30"/>
    <p:sldId id="280" r:id="rId31"/>
    <p:sldId id="281" r:id="rId32"/>
    <p:sldId id="282" r:id="rId33"/>
    <p:sldId id="299" r:id="rId34"/>
    <p:sldId id="294" r:id="rId3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8" autoAdjust="0"/>
    <p:restoredTop sz="94660"/>
  </p:normalViewPr>
  <p:slideViewPr>
    <p:cSldViewPr>
      <p:cViewPr>
        <p:scale>
          <a:sx n="65" d="100"/>
          <a:sy n="65" d="100"/>
        </p:scale>
        <p:origin x="-1042" y="-1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1D450-2848-4FD3-9F09-B5970E1AB25B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B8-DE6C-4E2B-A281-532B217BC32C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648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D8EB8-DE6C-4E2B-A281-532B217BC32C}" type="slidenum">
              <a:rPr lang="sl-SI" smtClean="0"/>
              <a:pPr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141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D8EB8-DE6C-4E2B-A281-532B217BC32C}" type="slidenum">
              <a:rPr lang="sl-SI" smtClean="0"/>
              <a:pPr/>
              <a:t>22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72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989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005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46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9222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3597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793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934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612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5981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0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C366-4253-4681-A4FF-662BDD2EB857}" type="datetimeFigureOut">
              <a:rPr lang="sl-SI" smtClean="0"/>
              <a:pPr/>
              <a:t>25.4.2014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A4BA-2F40-4961-9AD2-4D59506BCBEB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343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ef.upr.si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f.uni-mb.si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zobrazevanje.acs.si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zobrazevanje.acs.si/programoteka_a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zobrazevanje.acs.si/evalvacija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izobrazevanje.acs.si/knjizna_polica/index.php?polica=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4.png"/><Relationship Id="rId4" Type="http://schemas.openxmlformats.org/officeDocument/2006/relationships/hyperlink" Target="http://www.acs.si/index.cgi?m=31&amp;date=2011110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radni-list.si/1/objava.jsp?urlid=199612&amp;stevilka=5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izobrazevanje.acs.si/knjizna_polica/index.php?id=770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s.si/" TargetMode="External"/><Relationship Id="rId5" Type="http://schemas.openxmlformats.org/officeDocument/2006/relationships/hyperlink" Target="mailto:info@acs.si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adni-list.si/1/objava.jsp?urlid=199612&amp;stevilka=56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radni-list.si/1/objava.jsp?urlid=199612&amp;stevilka=56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f.uni-lj.si/Portals/0/Dokumenti/Studij/Prva%20stopnja/Predstavitveni%20zborniki/Dvopredmetni/Predstavitveni%20zbornik%20DP%20PA.pdf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ff.uni-lj.si/Portals/0/Dokumenti/Studij/Prva%20stopnja/Predstavitveni%20zborniki/Enopredmetni/Predstavitveni%20zbornik%20SP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4.png"/><Relationship Id="rId4" Type="http://schemas.openxmlformats.org/officeDocument/2006/relationships/hyperlink" Target="http://www.ff.uni-lj.si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f.uni-lj.si/" TargetMode="External"/><Relationship Id="rId3" Type="http://schemas.openxmlformats.org/officeDocument/2006/relationships/hyperlink" Target="http://www.ff.uni-lj.si/Portals/0/Dokumenti/Studij/Druga%20stopnja/PredstavitveniZborniki/PedagoskiDvopredmetni/Andragogika-DVOP_PED.pdf" TargetMode="External"/><Relationship Id="rId7" Type="http://schemas.openxmlformats.org/officeDocument/2006/relationships/hyperlink" Target="http://wff1.ff.uni-lj.si/fakulteta/Studij/BolonjskiProgrami/TretjaStopnja/HumanistikaInDruzboslovje/Predstavitveni%20zbornik%20interdisciplinarnega%20doktorskega%20&#353;tudijskega%20programa%20HUMANISITKA%20IN%20DRU&#381;BOSLOVJE-&#353;tudijsko%20leto%202013-2014.pdf" TargetMode="External"/><Relationship Id="rId2" Type="http://schemas.openxmlformats.org/officeDocument/2006/relationships/hyperlink" Target="http://www.ff.uni-lj.si/Portals/0/Dokumenti/Studij/Druga%20stopnja/PredstavitveniZborniki/PedagoskiEnopredmetni/Andragogika-ENOP_PED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ff1.ff.uni-lj.si/fakulteta/Studij/BolonjskiProgrami/TretjaStopnja/HumanistikaInDruzboslovje/predstavitveni%20zbornik%20(predstavitveni%20zbornik)_1.pdf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www.ff.uni-lj.si/Portals/0/Dokumenti/Studij/Druga%20stopnja/PredstavitveniZborniki/PedagoskiDvopredmetni/Pedagogika-DVOP_PED.pdf" TargetMode="External"/><Relationship Id="rId10" Type="http://schemas.openxmlformats.org/officeDocument/2006/relationships/image" Target="../media/image2.emf"/><Relationship Id="rId4" Type="http://schemas.openxmlformats.org/officeDocument/2006/relationships/hyperlink" Target="http://www.ff.uni-lj.si/Portals/0/Dokumenti/Studij/Druga%20stopnja/PredstavitveniZborniki/PedagoskiEnopredmetni/Pedagogika-ENOP_PED.pdf" TargetMode="Externa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f.uni-lj.si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152128"/>
          </a:xfrm>
        </p:spPr>
        <p:txBody>
          <a:bodyPr>
            <a:normAutofit/>
          </a:bodyPr>
          <a:lstStyle/>
          <a:p>
            <a:r>
              <a:rPr lang="hr-HR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</a:t>
            </a:r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Andrej </a:t>
            </a:r>
            <a:r>
              <a:rPr lang="hr-HR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Sotošek</a:t>
            </a:r>
            <a:endParaRPr lang="hr-HR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Andragoški centar Slovenije</a:t>
            </a:r>
            <a:endParaRPr lang="hr-HR" sz="2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189856" y="171648"/>
            <a:ext cx="8444556" cy="737072"/>
            <a:chOff x="189856" y="171648"/>
            <a:chExt cx="8444556" cy="737072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737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Slika 4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87"/>
              <a:ext cx="2954964" cy="5760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PoljeZBesedilom 8"/>
          <p:cNvSpPr txBox="1"/>
          <p:nvPr/>
        </p:nvSpPr>
        <p:spPr>
          <a:xfrm>
            <a:off x="684437" y="124004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SIMPOZIJ – BIOGRAD NA MORU 2014.</a:t>
            </a:r>
            <a:endParaRPr lang="hr-HR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395536" y="2204864"/>
            <a:ext cx="8352928" cy="212365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Razvoj profesionalizacije</a:t>
            </a:r>
          </a:p>
          <a:p>
            <a:pPr algn="ctr"/>
            <a:r>
              <a:rPr lang="hr-HR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kvaliteta andragoških djelatnika u Sloveniji</a:t>
            </a:r>
            <a:endParaRPr lang="hr-HR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44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652934"/>
          </a:xfrm>
        </p:spPr>
        <p:txBody>
          <a:bodyPr>
            <a:noAutofit/>
          </a:bodyPr>
          <a:lstStyle/>
          <a:p>
            <a:r>
              <a:rPr lang="hr-HR" sz="27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Pregled predmeta na Filozofskom fakultetu Sveučilišta u Ljubljani</a:t>
            </a:r>
            <a:endParaRPr lang="hr-HR" sz="27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854789"/>
              </p:ext>
            </p:extLst>
          </p:nvPr>
        </p:nvGraphicFramePr>
        <p:xfrm>
          <a:off x="179512" y="1412776"/>
          <a:ext cx="8784976" cy="5406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2592288"/>
                <a:gridCol w="2196244"/>
                <a:gridCol w="2196244"/>
              </a:tblGrid>
              <a:tr h="43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SKLOPOVI</a:t>
                      </a:r>
                      <a:endParaRPr lang="hr-HR" sz="14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ZAJEDNIČKI PEDAGOŠKO PSIHOLOŠKI PREDMETI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572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sklop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Psihologija za učitelje (7 KB)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572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Didaktika (5 KB)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3572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Pedagogija – teorija odgoja</a:t>
                      </a:r>
                      <a:r>
                        <a:rPr lang="hr-HR" sz="1400" baseline="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 andragogija (6 KB)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59294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Promatračka</a:t>
                      </a:r>
                      <a:r>
                        <a:rPr lang="hr-HR" sz="1400" baseline="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praksa (kod jednog od zajedničkih predmeta) (2 KB)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471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JEDNOPREDMETNA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IZOBRAZBA</a:t>
                      </a:r>
                      <a:endParaRPr lang="hr-HR" sz="1200" b="1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DVOPREDMETNA</a:t>
                      </a:r>
                      <a:endParaRPr lang="hr-HR" sz="1200" b="1" noProof="0" dirty="0" smtClean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IZOBRAZBA</a:t>
                      </a:r>
                      <a:endParaRPr lang="hr-HR" sz="1200" b="1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OBRAZOVNI</a:t>
                      </a:r>
                      <a:r>
                        <a:rPr lang="hr-HR" sz="1200" b="1" baseline="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KADAR ZA</a:t>
                      </a:r>
                      <a:endParaRPr lang="hr-HR" sz="1200" b="1" noProof="0" dirty="0" smtClean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ODRASLE</a:t>
                      </a:r>
                      <a:endParaRPr lang="hr-HR" sz="1200" b="1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1442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sklop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Specijalna didaktika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(5–12 KB)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Specijalna didaktika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(5–10 KB)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Specijalna didaktika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(5–10 KB)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144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Specijalna didaktika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(5–10 KB)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Andragoška didaktika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 ECTS)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144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Pedagoška praksa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 KB)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Pedagoška praksa 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 KB)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Pedagoška praksa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 KB)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144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Pedagoška praksa 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 KB)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Andragoška praksa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 KB)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59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IZBORNI PREDMETI (6–19 KB )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1414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sklop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Engleski za učitelje (3 KB)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Istraživanje</a:t>
                      </a:r>
                      <a:r>
                        <a:rPr lang="hr-HR" sz="1400" baseline="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nastavnog procesa (4 KB)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Slovenski za učitelje (4 KB)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Učenici s poteškoćama u učenju (3 KB)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Reguliranje poremećenog ponašanja (3 KB)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Andragoška didaktika* (5 KB)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" name="Skupina 8"/>
          <p:cNvGrpSpPr/>
          <p:nvPr/>
        </p:nvGrpSpPr>
        <p:grpSpPr>
          <a:xfrm>
            <a:off x="371276" y="74023"/>
            <a:ext cx="8444556" cy="590203"/>
            <a:chOff x="189856" y="171648"/>
            <a:chExt cx="8444556" cy="5902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Slika 10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010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Pedagoški fakultet</a:t>
            </a:r>
            <a:b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Sveučilišta </a:t>
            </a:r>
            <a:r>
              <a:rPr lang="hr-H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</a:t>
            </a: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Kopru</a:t>
            </a:r>
            <a:r>
              <a:rPr lang="hr-H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sl-SI" dirty="0"/>
          </a:p>
        </p:txBody>
      </p:sp>
      <p:pic>
        <p:nvPicPr>
          <p:cNvPr id="2050" name="Picture 2" descr="C:\Users\andrejs\Desktop\Biograd 2014\up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92888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7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87880"/>
              </p:ext>
            </p:extLst>
          </p:nvPr>
        </p:nvGraphicFramePr>
        <p:xfrm>
          <a:off x="251520" y="1489269"/>
          <a:ext cx="8712968" cy="5120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7829"/>
                <a:gridCol w="1620486"/>
                <a:gridCol w="1714633"/>
                <a:gridCol w="484054"/>
                <a:gridCol w="766497"/>
                <a:gridCol w="536359"/>
                <a:gridCol w="536359"/>
                <a:gridCol w="536359"/>
                <a:gridCol w="674252"/>
                <a:gridCol w="674252"/>
                <a:gridCol w="661888"/>
              </a:tblGrid>
              <a:tr h="44658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Br.</a:t>
                      </a:r>
                      <a:endParaRPr lang="hr-HR" sz="14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Predmeti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Nositelji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KB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UDŠ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Oblici izvedbe KU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∑ KU*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21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SV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LV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IP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33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Osnove pedagogije 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prof. dr. Jurka Lepičnik Vodopivec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33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Psihologija djece i mladih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doc. dr. Petra Dolenc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034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Didaktika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prof. dr. Majda Cencič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034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Specijalna pedagogija              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doc. dr. Božidar Opara         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3933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Pedagoško istraživanje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prof. dr. Majda Cencič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034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Andragogija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izv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Dejan </a:t>
                      </a: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Hozjan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75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03474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Specijalna didaktika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Nositelji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165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21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Izborni predmet *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Nositelji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21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Pedagoška praksa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Nositelji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210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Ukupno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hr-HR" sz="14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1800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270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  <a:endParaRPr lang="hr-HR" sz="14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</a:t>
                      </a:r>
                      <a:endParaRPr lang="hr-HR" sz="14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630</a:t>
                      </a:r>
                      <a:endParaRPr lang="hr-HR" sz="1400" noProof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Pravokotnik 4"/>
          <p:cNvSpPr/>
          <p:nvPr/>
        </p:nvSpPr>
        <p:spPr>
          <a:xfrm>
            <a:off x="5220072" y="6021288"/>
            <a:ext cx="2051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386016" y="6550223"/>
            <a:ext cx="24869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Izvor: </a:t>
            </a:r>
            <a:r>
              <a:rPr lang="sl-SI" sz="1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http://www.pef.upr.si/</a:t>
            </a:r>
            <a:endParaRPr lang="sl-SI" sz="1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sl-SI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86016" y="98901"/>
            <a:ext cx="8444556" cy="590203"/>
            <a:chOff x="189856" y="171648"/>
            <a:chExt cx="8444556" cy="59020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Slika 8" descr="acs_logotip.e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2" descr="AS_logo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PoljeZBesedilom 10"/>
          <p:cNvSpPr txBox="1"/>
          <p:nvPr/>
        </p:nvSpPr>
        <p:spPr>
          <a:xfrm>
            <a:off x="386016" y="658272"/>
            <a:ext cx="857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Pregled predmeta na Pedagoškom fakultetu</a:t>
            </a:r>
          </a:p>
          <a:p>
            <a:pPr algn="ctr"/>
            <a:r>
              <a:rPr lang="hr-HR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Sveučilišta u Primorskoj</a:t>
            </a:r>
            <a:endParaRPr lang="hr-HR" sz="2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58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Filozofski fakultet</a:t>
            </a:r>
            <a:r>
              <a:rPr lang="hr-H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Sveučilišta u Mariboru</a:t>
            </a:r>
            <a:endParaRPr lang="sl-SI" dirty="0"/>
          </a:p>
        </p:txBody>
      </p:sp>
      <p:pic>
        <p:nvPicPr>
          <p:cNvPr id="1026" name="Picture 2" descr="C:\Users\andrejs\Desktop\Biograd 2014\735164_130541413771834_2116118109_n[2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70485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73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6016" y="689104"/>
            <a:ext cx="8352928" cy="940966"/>
          </a:xfrm>
        </p:spPr>
        <p:txBody>
          <a:bodyPr>
            <a:normAutofit fontScale="90000"/>
          </a:bodyPr>
          <a:lstStyle/>
          <a:p>
            <a:r>
              <a:rPr lang="hr-HR" sz="3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Pregled predmeta na Filozofskom fakultetu</a:t>
            </a:r>
            <a:br>
              <a:rPr lang="hr-HR" sz="3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Sveučilišta u Mariboru</a:t>
            </a:r>
            <a:endParaRPr lang="hr-HR" sz="3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720441"/>
              </p:ext>
            </p:extLst>
          </p:nvPr>
        </p:nvGraphicFramePr>
        <p:xfrm>
          <a:off x="386016" y="2291489"/>
          <a:ext cx="8352928" cy="427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052"/>
                <a:gridCol w="2828135"/>
                <a:gridCol w="2824508"/>
                <a:gridCol w="2088233"/>
              </a:tblGrid>
              <a:tr h="269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noProof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</a:t>
                      </a:r>
                      <a:r>
                        <a:rPr lang="sl-SI" sz="1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endParaRPr lang="sl-SI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Predmet</a:t>
                      </a:r>
                      <a:endParaRPr lang="hr-HR" sz="16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Nositelj</a:t>
                      </a:r>
                      <a:endParaRPr lang="hr-HR" sz="16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noProof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UDŠ</a:t>
                      </a:r>
                      <a:endParaRPr lang="hr-HR" sz="1600" noProof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10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Psihologija učenja i razvoj mladih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dr. Norbert Jaušovec 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9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Pedagogija  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dr. Majda Pšunder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53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9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Andragogija  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dr. Majda Pšunder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9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Didaktika  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dr. Marija Javornik Krečič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10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Rad s djecom s posebnim</a:t>
                      </a:r>
                      <a:r>
                        <a:rPr lang="hr-HR" sz="1400" baseline="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potrebama  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Majda </a:t>
                      </a: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Schmidt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Predmetna didaktika 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dr. Marina Tavčar Krajnc, dr. Marija Javornik Krečič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74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10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Uvodni interdisciplinarni praktikum 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Izvođač pojedinog predmeta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47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472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Pedagoški praktikum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Marina </a:t>
                      </a: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Tavčar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Krajnc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Marija </a:t>
                      </a: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Javornik</a:t>
                      </a: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Krečič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90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400" noProof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Izborni predmet sa zajedničke fakultetske liste </a:t>
                      </a:r>
                      <a:endParaRPr lang="hr-HR" sz="1400" noProof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Izvođač za predmet 1, izvođač za predmet 2, izvođač za predmet 3, izvođač za predmet 4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noProof="0" dirty="0" err="1" smtClean="0"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  <a:endParaRPr lang="hr-HR" sz="1400" noProof="0" dirty="0">
                        <a:solidFill>
                          <a:schemeClr val="tx2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Pravokotnik 3"/>
          <p:cNvSpPr/>
          <p:nvPr/>
        </p:nvSpPr>
        <p:spPr>
          <a:xfrm>
            <a:off x="323528" y="6525344"/>
            <a:ext cx="25501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Izvor</a:t>
            </a:r>
            <a:r>
              <a:rPr lang="sl-SI" sz="12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sl-SI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</a:t>
            </a:r>
            <a:r>
              <a:rPr lang="sl-SI" sz="1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www.ff.uni-mb.si/</a:t>
            </a:r>
            <a:endParaRPr lang="sl-SI" sz="1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118080"/>
              </p:ext>
            </p:extLst>
          </p:nvPr>
        </p:nvGraphicFramePr>
        <p:xfrm>
          <a:off x="386016" y="1700808"/>
          <a:ext cx="835293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808"/>
                <a:gridCol w="3168352"/>
                <a:gridCol w="2582770"/>
              </a:tblGrid>
              <a:tr h="404624">
                <a:tc>
                  <a:txBody>
                    <a:bodyPr/>
                    <a:lstStyle/>
                    <a:p>
                      <a:r>
                        <a:rPr lang="hr-HR" sz="1600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Br. sati: </a:t>
                      </a:r>
                      <a:r>
                        <a:rPr lang="hr-HR" b="0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519 (zbijeno)</a:t>
                      </a:r>
                      <a:endParaRPr lang="hr-HR" b="0" noProof="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b="1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Predviđeno vrijeme</a:t>
                      </a:r>
                      <a:r>
                        <a:rPr lang="hr-HR" sz="1600" b="1" baseline="0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provedbe</a:t>
                      </a:r>
                      <a:r>
                        <a:rPr lang="hr-HR" sz="1600" b="1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hr-HR" sz="1400" b="0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10.10.2012.-20.6.2013.</a:t>
                      </a:r>
                      <a:endParaRPr lang="hr-HR" sz="1400" b="0" noProof="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hr-HR" sz="1600" b="1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Kotizacija:</a:t>
                      </a:r>
                      <a:r>
                        <a:rPr lang="hr-HR" sz="1400" b="0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hr-HR" sz="1600" b="0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1690,00 €</a:t>
                      </a:r>
                      <a:endParaRPr lang="hr-HR" sz="1600" b="0" noProof="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386016" y="98901"/>
            <a:ext cx="8444556" cy="590203"/>
            <a:chOff x="189856" y="171648"/>
            <a:chExt cx="8444556" cy="59020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Slika 9" descr="acs_logotip.e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 descr="AS_logo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516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187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https://encrypted-tbn2.gstatic.com/images?q=tbn:ANd9GcSXCwxp9BOJ-ywL-MxrubjJlrSM-iHpGPkbI2y5vwnSOYKCJSNmZ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1297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encrypted-tbn2.gstatic.com/images?q=tbn:ANd9GcTs2KckVT2JZ7i6DKEXn25V59n7ikTGnbgRI1Joj2-PkDUCts2yQ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93096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encrypted-tbn0.gstatic.com/images?q=tbn:ANd9GcSHfBLnUUsgpqOcVNOhglP_1SGirutrPbrKe-3lvFB18ed5ECc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22622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Slika 9" descr="acs_logotip.em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2276872"/>
            <a:ext cx="4469765" cy="714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15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4032448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hr-HR" altLang="sl-SI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programi</a:t>
            </a:r>
            <a:r>
              <a:rPr lang="hr-HR" altLang="sl-SI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općeg andragoškog </a:t>
            </a:r>
            <a:r>
              <a:rPr lang="hr-HR" altLang="sl-SI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osposobljavanja i usavršavanja</a:t>
            </a:r>
          </a:p>
          <a:p>
            <a:r>
              <a:rPr lang="hr-HR" altLang="sl-SI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programi osposobljavanja i usavršavanja </a:t>
            </a:r>
            <a:r>
              <a:rPr lang="hr-HR" altLang="sl-SI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posebne uloge u izobrazbi odraslih.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Komplementarni su te nadograđuju dodiplomski studij i program osposobljavanja za stjecanje pedagoško-andragoške izobrazbe.</a:t>
            </a:r>
          </a:p>
          <a:p>
            <a:pPr marL="0" indent="0">
              <a:buNone/>
            </a:pPr>
            <a:endParaRPr lang="hr-HR" altLang="sl-SI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altLang="sl-SI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Web-adresa obrazovne djelatnosti ACS (</a:t>
            </a:r>
            <a:r>
              <a:rPr lang="hr-HR" altLang="sl-SI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http://izobrazevanje.acs.si/</a:t>
            </a:r>
            <a:r>
              <a:rPr lang="hr-HR" altLang="sl-SI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endParaRPr lang="hr-HR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251520" y="908720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ANDRAGOŠKO OSPOSOBLJAVANJE I USAVRŠAVANJE U </a:t>
            </a:r>
          </a:p>
          <a:p>
            <a:pPr algn="ctr"/>
            <a:r>
              <a:rPr lang="hr-HR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ANDRAGOŠKOM CENTRU SLOVENIJE (ACS)</a:t>
            </a:r>
            <a:endParaRPr lang="hr-HR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49722" y="175915"/>
            <a:ext cx="8444556" cy="590203"/>
            <a:chOff x="189856" y="171648"/>
            <a:chExt cx="8444556" cy="590203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Slika 7" descr="acs_logotip.e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2" descr="AS_logo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03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318" y="797130"/>
            <a:ext cx="8640960" cy="1143000"/>
          </a:xfrm>
        </p:spPr>
        <p:txBody>
          <a:bodyPr>
            <a:noAutofit/>
          </a:bodyPr>
          <a:lstStyle/>
          <a:p>
            <a:r>
              <a:rPr lang="hr-HR" altLang="sl-SI" sz="3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Programi općeg andragoškog usavršavanja</a:t>
            </a:r>
            <a:endParaRPr lang="hr-HR" sz="3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468052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Različiti programi općeg andragoškog usavršavanja za rad u izobrazbi odraslih.</a:t>
            </a:r>
          </a:p>
          <a:p>
            <a:pPr>
              <a:buFontTx/>
              <a:buNone/>
            </a:pP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Trenutačno u ponudi imamo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 različitih programa općeg andragoškog usavršavanja.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FontTx/>
              <a:buNone/>
            </a:pP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obzirom na potrebe,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godišnje 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razvijamo nove i prilagođavamo postojeće, u prosjeku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do 7 novih programa.</a:t>
            </a: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Tx/>
              <a:buNone/>
            </a:pP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Programi su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objavljeni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hr-HR" altLang="sl-SI" sz="22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Programoteci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andragoškog usavršavanja (</a:t>
            </a:r>
            <a:r>
              <a:rPr lang="hr-HR" altLang="sl-SI" sz="22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Programoteka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ACS-a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na web-stranici </a:t>
            </a:r>
            <a:r>
              <a:rPr lang="hr-HR" altLang="sl-SI" sz="2200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http://izobrazevanje.acs.si/</a:t>
            </a:r>
            <a:r>
              <a:rPr lang="hr-HR" altLang="sl-SI" sz="2200" u="sng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programoteka</a:t>
            </a:r>
            <a:r>
              <a:rPr lang="hr-HR" altLang="sl-SI" sz="2200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_as/</a:t>
            </a:r>
            <a:endParaRPr lang="hr-HR" sz="2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49722" y="175915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371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7334" y="836712"/>
            <a:ext cx="8595146" cy="936104"/>
          </a:xfrm>
        </p:spPr>
        <p:txBody>
          <a:bodyPr>
            <a:noAutofit/>
          </a:bodyPr>
          <a:lstStyle/>
          <a:p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Programi osposobljavanja i usavršavanja</a:t>
            </a:r>
            <a:b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posebne uloge u izobrazbi odraslih</a:t>
            </a:r>
            <a:endParaRPr lang="hr-HR" sz="2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96855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Temeljno osposobljavanje i usavršavanje za:</a:t>
            </a: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voditelje i mentore studijskih kružoka – </a:t>
            </a:r>
            <a:r>
              <a:rPr lang="hr-HR" altLang="sl-SI" sz="22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</a:t>
            </a: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voditelje i savjetnike u središtima za samostalno učenje – </a:t>
            </a:r>
            <a:r>
              <a:rPr lang="hr-HR" altLang="sl-SI" sz="22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SSU</a:t>
            </a: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voditelje i savjetnike iz savjetodavnih središta za izobrazbu odraslih – </a:t>
            </a:r>
            <a:r>
              <a:rPr lang="hr-HR" altLang="sl-SI" sz="22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ISIO</a:t>
            </a: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učitelje u programima pismenosti –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UŽU</a:t>
            </a: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voditelje i članove skupina za kvalitetu iz mreže izobrazbe odraslih - </a:t>
            </a:r>
            <a:r>
              <a:rPr lang="hr-HR" altLang="sl-SI" sz="22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POKI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savjetnike za kvalitetu u IO-u</a:t>
            </a: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voditelje i mentore programa Projektno učenje za mlađe odrasle – </a:t>
            </a:r>
            <a:r>
              <a:rPr lang="hr-HR" altLang="sl-SI" sz="22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PUM</a:t>
            </a: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ekspertne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vanjske </a:t>
            </a:r>
            <a:r>
              <a:rPr lang="hr-HR" altLang="sl-SI" sz="22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evaluatore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izobrazbi odraslih – </a:t>
            </a:r>
            <a:r>
              <a:rPr lang="hr-HR" altLang="sl-SI" sz="22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EZE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FontTx/>
              <a:buNone/>
            </a:pPr>
            <a:endParaRPr lang="hr-HR" altLang="sl-SI" sz="1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FontTx/>
              <a:buNone/>
            </a:pP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Trenutačno u ponudi imamo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programa te vrste.</a:t>
            </a:r>
            <a:endParaRPr lang="hr-HR" altLang="sl-SI" sz="2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49722" y="175915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99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182" y="980728"/>
            <a:ext cx="8640960" cy="1143000"/>
          </a:xfrm>
        </p:spPr>
        <p:txBody>
          <a:bodyPr>
            <a:noAutofit/>
          </a:bodyPr>
          <a:lstStyle/>
          <a:p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Praćenje i evaluacija programa osposobljavanja i usavršavanja na ACS-u</a:t>
            </a:r>
            <a:endParaRPr lang="hr-HR" sz="2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25326" y="2348880"/>
            <a:ext cx="8568952" cy="38884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praćenje i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analiza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zadovoljstva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učinaka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pojedinih programa i izvedbi, 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http://izobrazevanje.acs.si/</a:t>
            </a:r>
            <a:r>
              <a:rPr lang="hr-HR" altLang="sl-SI" sz="22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knjizna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_polica/</a:t>
            </a:r>
            <a:r>
              <a:rPr lang="hr-HR" altLang="sl-SI" sz="22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index.php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?polica=5</a:t>
            </a:r>
            <a:endParaRPr lang="hr-HR" altLang="sl-SI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godišnja analiza realizacije 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i pokazatelja na području obrazovne djelatnosti ACS-a (u rubrici Kako nas ocjenjuju drugi, </a:t>
            </a:r>
            <a:r>
              <a:rPr lang="hr-HR" altLang="sl-SI" sz="2200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http://izobrazevanje.acs.si/</a:t>
            </a:r>
            <a:r>
              <a:rPr lang="hr-HR" altLang="sl-SI" sz="2200" u="sng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evalvacija</a:t>
            </a:r>
            <a:r>
              <a:rPr lang="hr-HR" altLang="sl-SI" sz="2200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/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2008.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godine obavili smo opsežnu </a:t>
            </a:r>
            <a:r>
              <a:rPr lang="hr-HR" altLang="sl-SI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studiju</a:t>
            </a:r>
            <a:r>
              <a:rPr lang="hr-HR" altLang="sl-SI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pod naslovom </a:t>
            </a:r>
            <a:r>
              <a:rPr lang="hr-HR" altLang="sl-SI" sz="2200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Prikaz dostignuća i razvojnih izazova obrazovne djelatnosti ACS-a u razdoblju od 1992. do 2007</a:t>
            </a:r>
            <a:r>
              <a:rPr lang="hr-HR" altLang="sl-SI" sz="2200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altLang="sl-SI" sz="2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49722" y="298931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706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00354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 prezentacije</a:t>
            </a:r>
            <a:endParaRPr lang="hr-HR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Sustavna i zakonska utemeljenja</a:t>
            </a:r>
          </a:p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Studijski programi andragogije</a:t>
            </a:r>
          </a:p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Pedagoško-andragoška izobrazba</a:t>
            </a:r>
          </a:p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Ciljna skupina obrazovnog kadra za odrasle</a:t>
            </a:r>
          </a:p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Mjesto i uloga ACS-a na području osposobljavanja i usavršavanja obrazovnog kadra za odrasle</a:t>
            </a:r>
          </a:p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Razvoj kompetencijskog modela osposobljavanja i usavršavanja obrazovnog kadra za odrasle</a:t>
            </a:r>
            <a:endParaRPr lang="hr-HR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323528" y="221230"/>
            <a:ext cx="8444556" cy="590203"/>
            <a:chOff x="189856" y="171648"/>
            <a:chExt cx="8444556" cy="590203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Slika 9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87"/>
              <a:ext cx="2954964" cy="5760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61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grada vsebine 2"/>
          <p:cNvSpPr>
            <a:spLocks noGrp="1"/>
          </p:cNvSpPr>
          <p:nvPr>
            <p:ph idx="1"/>
          </p:nvPr>
        </p:nvSpPr>
        <p:spPr>
          <a:xfrm>
            <a:off x="156368" y="5373216"/>
            <a:ext cx="8543925" cy="1296144"/>
          </a:xfrm>
        </p:spPr>
        <p:txBody>
          <a:bodyPr>
            <a:noAutofit/>
          </a:bodyPr>
          <a:lstStyle/>
          <a:p>
            <a:r>
              <a:rPr lang="hr-HR" altLang="sl-SI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Izvor: Podaci iz studije Prikaz dostignuća i razvojnih izazova obrazovne djelatnosti ACS-a, 2008. (stranica 124).  </a:t>
            </a:r>
          </a:p>
          <a:p>
            <a:r>
              <a:rPr lang="hr-HR" altLang="sl-SI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Izvještaji o radu ACS-a za razdoblje 2008. – 2013. </a:t>
            </a:r>
          </a:p>
          <a:p>
            <a:r>
              <a:rPr lang="hr-HR" altLang="sl-SI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Izvještaji </a:t>
            </a:r>
            <a:r>
              <a:rPr lang="hr-HR" altLang="sl-SI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</a:t>
            </a:r>
            <a:r>
              <a:rPr lang="hr-HR" altLang="sl-SI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ACS za razdoblje 2009. - 2013.</a:t>
            </a:r>
          </a:p>
        </p:txBody>
      </p:sp>
      <p:sp>
        <p:nvSpPr>
          <p:cNvPr id="22558" name="Pravokotnik 7"/>
          <p:cNvSpPr>
            <a:spLocks noChangeArrowheads="1"/>
          </p:cNvSpPr>
          <p:nvPr/>
        </p:nvSpPr>
        <p:spPr bwMode="auto">
          <a:xfrm>
            <a:off x="179512" y="2132856"/>
            <a:ext cx="86407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hr-HR" altLang="sl-SI" sz="2400" dirty="0" smtClean="0">
                <a:solidFill>
                  <a:srgbClr val="000099"/>
                </a:solidFill>
              </a:rPr>
              <a:t>Broj sudionika u programima osposobljavanja ACS-a u razdoblju od 1992. do 2013.</a:t>
            </a:r>
            <a:endParaRPr lang="hr-HR" altLang="sl-SI" sz="2400" dirty="0">
              <a:solidFill>
                <a:srgbClr val="000099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51913"/>
              </p:ext>
            </p:extLst>
          </p:nvPr>
        </p:nvGraphicFramePr>
        <p:xfrm>
          <a:off x="251078" y="3356992"/>
          <a:ext cx="8569197" cy="155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586"/>
                <a:gridCol w="1296144"/>
                <a:gridCol w="899434"/>
                <a:gridCol w="792088"/>
                <a:gridCol w="828758"/>
                <a:gridCol w="792088"/>
                <a:gridCol w="792088"/>
                <a:gridCol w="864096"/>
                <a:gridCol w="1007915"/>
              </a:tblGrid>
              <a:tr h="336232">
                <a:tc>
                  <a:txBody>
                    <a:bodyPr/>
                    <a:lstStyle/>
                    <a:p>
                      <a:endParaRPr lang="hr-HR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1992.-2007.</a:t>
                      </a:r>
                      <a:endParaRPr lang="hr-HR" sz="1600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2008.</a:t>
                      </a:r>
                      <a:endParaRPr lang="hr-HR" sz="1600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noProof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2009.</a:t>
                      </a:r>
                      <a:endParaRPr lang="hr-HR" sz="16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noProof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2010.</a:t>
                      </a:r>
                      <a:endParaRPr lang="hr-HR" sz="16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noProof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2011.</a:t>
                      </a:r>
                      <a:endParaRPr lang="hr-HR" sz="16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noProof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2012.</a:t>
                      </a:r>
                      <a:endParaRPr lang="hr-HR" sz="16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noProof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2013.</a:t>
                      </a:r>
                      <a:endParaRPr lang="hr-HR" sz="1600" noProof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noProof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Ukupno 1992.-2013.</a:t>
                      </a:r>
                      <a:endParaRPr lang="hr-HR" sz="1600" noProof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731117">
                <a:tc>
                  <a:txBody>
                    <a:bodyPr/>
                    <a:lstStyle/>
                    <a:p>
                      <a:r>
                        <a:rPr lang="hr-HR" b="1" noProof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Ukupno</a:t>
                      </a:r>
                      <a:r>
                        <a:rPr lang="hr-HR" b="1" baseline="0" noProof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učesnika</a:t>
                      </a:r>
                      <a:endParaRPr lang="hr-HR" b="1" noProof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16 582</a:t>
                      </a:r>
                      <a:endParaRPr lang="hr-HR" noProof="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738</a:t>
                      </a:r>
                      <a:endParaRPr lang="hr-HR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834</a:t>
                      </a:r>
                      <a:endParaRPr lang="hr-HR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1189</a:t>
                      </a:r>
                      <a:endParaRPr lang="hr-HR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1220</a:t>
                      </a:r>
                      <a:endParaRPr lang="hr-HR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1056</a:t>
                      </a:r>
                      <a:endParaRPr lang="hr-HR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1014</a:t>
                      </a:r>
                      <a:endParaRPr lang="hr-HR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22 212</a:t>
                      </a:r>
                      <a:endParaRPr lang="hr-HR" b="1" noProof="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323528" y="1052736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Sudionici osposobljavanja i usavršavanja na ACS-u</a:t>
            </a:r>
            <a:endParaRPr lang="hr-HR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49722" y="298931"/>
            <a:ext cx="8444556" cy="590203"/>
            <a:chOff x="189856" y="171648"/>
            <a:chExt cx="8444556" cy="5902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Slika 10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893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303276" y="126876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Sudionici osposobljavanja i usavršavanja na ACS-u</a:t>
            </a:r>
            <a:endParaRPr lang="hr-HR" sz="3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349722" y="298931"/>
            <a:ext cx="8444556" cy="590203"/>
            <a:chOff x="189856" y="171648"/>
            <a:chExt cx="8444556" cy="59020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Slika 8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77" y="2852936"/>
            <a:ext cx="8738212" cy="2812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4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jeZBesedilom 5"/>
          <p:cNvSpPr txBox="1"/>
          <p:nvPr/>
        </p:nvSpPr>
        <p:spPr>
          <a:xfrm>
            <a:off x="267860" y="764704"/>
            <a:ext cx="87129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Broj osposobljenih stručnih djelatnika u programima temeljnog osposobljavanja ACS (1993.</a:t>
            </a: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2013.)</a:t>
            </a:r>
            <a:endParaRPr lang="hr-HR" sz="2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62477" y="126846"/>
            <a:ext cx="8444556" cy="590203"/>
            <a:chOff x="189856" y="171648"/>
            <a:chExt cx="8444556" cy="5902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Slika 10" descr="acs_logotip.e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2" descr="AS_logo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PoljeZBesedilom 12"/>
          <p:cNvSpPr txBox="1"/>
          <p:nvPr/>
        </p:nvSpPr>
        <p:spPr>
          <a:xfrm>
            <a:off x="189928" y="5497614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Izvor: izdane potvrde o osposobljenosti po programima temeljnog osposobljavanja, ACS, 1992. – 2013. (učitelji u programima pismenosti – UŽU; savjetnici u savjetodavnim središtima – </a:t>
            </a:r>
            <a:r>
              <a:rPr lang="hr-HR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ISIO</a:t>
            </a:r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mentori u programu za mlađe odrasle – </a:t>
            </a:r>
            <a:r>
              <a:rPr lang="hr-HR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PUM</a:t>
            </a:r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voditelji, savjetnici i mentori u središtima za samostalno učenje – </a:t>
            </a:r>
            <a:r>
              <a:rPr lang="hr-HR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SSU</a:t>
            </a:r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voditelji i članovi skupina za kvalitetu – </a:t>
            </a:r>
            <a:r>
              <a:rPr lang="hr-HR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POKI</a:t>
            </a:r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savjetnici za kvalitetu – </a:t>
            </a:r>
            <a:r>
              <a:rPr lang="hr-HR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SVK</a:t>
            </a:r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voditelji i mentori studijskih kružoka – </a:t>
            </a:r>
            <a:r>
              <a:rPr lang="hr-HR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</a:t>
            </a:r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ekspertni vanjski </a:t>
            </a:r>
            <a:r>
              <a:rPr lang="hr-HR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evaluatori</a:t>
            </a:r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hr-HR" sz="16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EZE</a:t>
            </a:r>
            <a:r>
              <a:rPr lang="hr-HR" sz="1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hr-HR" sz="16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609" y="1534145"/>
            <a:ext cx="6331470" cy="3898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29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slov 1"/>
          <p:cNvSpPr>
            <a:spLocks noGrp="1"/>
          </p:cNvSpPr>
          <p:nvPr>
            <p:ph type="title"/>
          </p:nvPr>
        </p:nvSpPr>
        <p:spPr>
          <a:xfrm>
            <a:off x="359558" y="1124744"/>
            <a:ext cx="8229600" cy="602754"/>
          </a:xfrm>
        </p:spPr>
        <p:txBody>
          <a:bodyPr>
            <a:normAutofit/>
          </a:bodyPr>
          <a:lstStyle/>
          <a:p>
            <a:r>
              <a:rPr lang="hr-HR" altLang="sl-SI" sz="3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 učesnika</a:t>
            </a:r>
          </a:p>
        </p:txBody>
      </p:sp>
      <p:sp>
        <p:nvSpPr>
          <p:cNvPr id="25603" name="Ograda vsebine 2"/>
          <p:cNvSpPr>
            <a:spLocks noGrp="1"/>
          </p:cNvSpPr>
          <p:nvPr>
            <p:ph idx="1"/>
          </p:nvPr>
        </p:nvSpPr>
        <p:spPr>
          <a:xfrm>
            <a:off x="355783" y="2420888"/>
            <a:ext cx="8229600" cy="374441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FontTx/>
              <a:buNone/>
            </a:pPr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Programi temeljnog andragoškog osposobljavanja 1992.</a:t>
            </a:r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2013.:</a:t>
            </a:r>
          </a:p>
          <a:p>
            <a:pPr marL="0" indent="0">
              <a:buFontTx/>
              <a:buNone/>
            </a:pPr>
            <a:endParaRPr lang="hr-HR" altLang="sl-SI" sz="28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približno </a:t>
            </a:r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70%</a:t>
            </a:r>
            <a:r>
              <a:rPr lang="hr-HR" altLang="sl-SI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žena</a:t>
            </a:r>
            <a:r>
              <a:rPr lang="hr-HR" altLang="sl-SI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najviše</a:t>
            </a:r>
            <a:r>
              <a:rPr lang="hr-HR" altLang="sl-SI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sudionika u dobnoj skupini od </a:t>
            </a:r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 do 50 godina</a:t>
            </a:r>
            <a:endParaRPr lang="hr-HR" altLang="sl-SI" sz="2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više od polovice sa završenim VII. stupnjem </a:t>
            </a:r>
            <a:r>
              <a:rPr lang="hr-HR" altLang="sl-SI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(visoka ili sveučilišna naobrazba), a oko </a:t>
            </a:r>
            <a:r>
              <a:rPr lang="hr-HR" altLang="sl-SI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10% </a:t>
            </a:r>
            <a:r>
              <a:rPr lang="hr-HR" altLang="sl-SI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magisterijem. </a:t>
            </a:r>
          </a:p>
          <a:p>
            <a:pPr marL="0" indent="0">
              <a:buFontTx/>
              <a:buNone/>
            </a:pPr>
            <a:endParaRPr lang="hr-HR" altLang="sl-SI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349722" y="298931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41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hr-HR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KOMPETENCIJSKI OKVIR KAO ISHODIŠTE ZA PLANIRANJE USAVRŠAVANJA OBRAZOVNOG KADRA ZA ODRASLE</a:t>
            </a:r>
          </a:p>
          <a:p>
            <a:pPr marL="0" indent="0" algn="ctr">
              <a:buNone/>
              <a:defRPr/>
            </a:pPr>
            <a:endParaRPr lang="hr-HR" b="1" dirty="0" smtClean="0">
              <a:latin typeface="Tahoma" pitchFamily="34" charset="0"/>
              <a:cs typeface="Tahoma" pitchFamily="34" charset="0"/>
            </a:endParaRPr>
          </a:p>
          <a:p>
            <a:pPr marL="0" indent="0" algn="ctr">
              <a:buNone/>
              <a:defRPr/>
            </a:pPr>
            <a:r>
              <a:rPr lang="hr-HR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Razvojni zadatak ACS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chemeClr val="tx2"/>
                </a:solidFill>
                <a:latin typeface="+mj-lt"/>
              </a:rPr>
              <a:t>(2009. – 2014).</a:t>
            </a:r>
            <a:endParaRPr lang="hr-HR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49722" y="298931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623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865240"/>
          </a:xfrm>
        </p:spPr>
        <p:txBody>
          <a:bodyPr>
            <a:noAutofit/>
          </a:bodyPr>
          <a:lstStyle/>
          <a:p>
            <a:r>
              <a:rPr lang="hr-HR" sz="2800" b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Metodologija oblikovanja kompetencijskog okvira</a:t>
            </a:r>
            <a:endParaRPr lang="hr-HR" sz="2800" b="1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4081554" y="2157105"/>
            <a:ext cx="4712724" cy="1433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hr-HR" sz="2000" dirty="0" smtClean="0">
              <a:solidFill>
                <a:schemeClr val="bg1"/>
              </a:solidFill>
              <a:cs typeface="Tahoma" pitchFamily="34" charset="0"/>
            </a:endParaRPr>
          </a:p>
          <a:p>
            <a:pPr>
              <a:defRPr/>
            </a:pPr>
            <a:r>
              <a:rPr lang="hr-H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Uvažavanje andragoškog ciklusa, zaključaka suvremenih teorija kvalitete, utvrđenih činjenica različitih istraživanja i intervjua, fokusnih skupina.</a:t>
            </a:r>
          </a:p>
          <a:p>
            <a:pPr>
              <a:defRPr/>
            </a:pPr>
            <a:endParaRPr lang="hr-HR" sz="2000" dirty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5" name="Pravokotnik 4"/>
          <p:cNvSpPr/>
          <p:nvPr/>
        </p:nvSpPr>
        <p:spPr>
          <a:xfrm>
            <a:off x="4081554" y="3826386"/>
            <a:ext cx="4712724" cy="1330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hr-H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PRVA FAZA 2009.: </a:t>
            </a:r>
          </a:p>
          <a:p>
            <a:pPr>
              <a:defRPr/>
            </a:pPr>
            <a:r>
              <a:rPr lang="hr-H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organizatori/voditelji IO-a i “učitelji”</a:t>
            </a:r>
          </a:p>
          <a:p>
            <a:pPr>
              <a:defRPr/>
            </a:pPr>
            <a:r>
              <a:rPr lang="hr-H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DRUGA FAZA 2013.: savjetnici, mentori</a:t>
            </a:r>
            <a:endParaRPr lang="hr-H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4017386" y="5481228"/>
            <a:ext cx="4776892" cy="1188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hr-H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Uvažavali smo preporuke EU-a o ključnim sposobnostima te razdijelili opće i posebne profesionalne sposobnosti.</a:t>
            </a:r>
            <a:endParaRPr lang="hr-H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349722" y="2176001"/>
            <a:ext cx="3430190" cy="10801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Podjela temeljnih andragoških procesa</a:t>
            </a:r>
            <a:endParaRPr lang="hr-HR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251520" y="3717032"/>
            <a:ext cx="3528392" cy="144016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Podjela (različitih) uloga  stručnih djelatnika u tim procesima</a:t>
            </a:r>
            <a:endParaRPr lang="hr-HR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228386" y="5661248"/>
            <a:ext cx="3528392" cy="1008112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Podjela sposobnosti</a:t>
            </a:r>
            <a:endParaRPr lang="hr-HR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Puščica dol 9"/>
          <p:cNvSpPr/>
          <p:nvPr/>
        </p:nvSpPr>
        <p:spPr>
          <a:xfrm>
            <a:off x="1871700" y="3349694"/>
            <a:ext cx="288032" cy="288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uščica dol 10"/>
          <p:cNvSpPr/>
          <p:nvPr/>
        </p:nvSpPr>
        <p:spPr>
          <a:xfrm>
            <a:off x="1883599" y="5304565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2" name="Skupina 11"/>
          <p:cNvGrpSpPr/>
          <p:nvPr/>
        </p:nvGrpSpPr>
        <p:grpSpPr>
          <a:xfrm>
            <a:off x="319634" y="200793"/>
            <a:ext cx="8444556" cy="590203"/>
            <a:chOff x="189856" y="171648"/>
            <a:chExt cx="8444556" cy="590203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Slika 13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28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4" cy="114300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Podjela temeljnih andragoških procesa</a:t>
            </a:r>
            <a:endParaRPr lang="hr-HR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545953"/>
              </p:ext>
            </p:extLst>
          </p:nvPr>
        </p:nvGraphicFramePr>
        <p:xfrm>
          <a:off x="447074" y="1772816"/>
          <a:ext cx="8229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912"/>
                <a:gridCol w="31066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TEMELJNI ANDRAGOŠKI PROCESI</a:t>
                      </a:r>
                      <a:endParaRPr kumimoji="0" lang="hr-HR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873" marR="65873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DETALJNIJI OPIS PROCESA</a:t>
                      </a:r>
                    </a:p>
                  </a:txBody>
                  <a:tcPr marL="65873" marR="65873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noProof="0" smtClean="0">
                          <a:solidFill>
                            <a:schemeClr val="tx2"/>
                          </a:solidFill>
                        </a:rPr>
                        <a:t>Utvrđivanje obrazovnih</a:t>
                      </a:r>
                      <a:r>
                        <a:rPr lang="hr-HR" sz="2400" baseline="0" noProof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hr-HR" sz="2400" noProof="0" smtClean="0">
                          <a:solidFill>
                            <a:schemeClr val="tx2"/>
                          </a:solidFill>
                        </a:rPr>
                        <a:t>potreba</a:t>
                      </a:r>
                      <a:endParaRPr lang="hr-HR" sz="2400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noProof="0" smtClean="0">
                          <a:solidFill>
                            <a:schemeClr val="tx2"/>
                          </a:solidFill>
                        </a:rPr>
                        <a:t>…………</a:t>
                      </a:r>
                      <a:endParaRPr lang="hr-HR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noProof="0" dirty="0" smtClean="0">
                          <a:solidFill>
                            <a:schemeClr val="tx2"/>
                          </a:solidFill>
                        </a:rPr>
                        <a:t>Planiranje</a:t>
                      </a:r>
                      <a:r>
                        <a:rPr lang="hr-HR" sz="2400" baseline="0" noProof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hr-HR" sz="2400" noProof="0" dirty="0" smtClean="0">
                          <a:solidFill>
                            <a:schemeClr val="tx2"/>
                          </a:solidFill>
                        </a:rPr>
                        <a:t>izobrazbe</a:t>
                      </a:r>
                      <a:endParaRPr lang="hr-HR" sz="2400" noProof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noProof="0" smtClean="0">
                          <a:solidFill>
                            <a:schemeClr val="tx2"/>
                          </a:solidFill>
                        </a:rPr>
                        <a:t>………..</a:t>
                      </a:r>
                      <a:endParaRPr lang="hr-HR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noProof="0" dirty="0" smtClean="0">
                          <a:solidFill>
                            <a:schemeClr val="tx2"/>
                          </a:solidFill>
                        </a:rPr>
                        <a:t>Organizacija izobrazbe</a:t>
                      </a:r>
                      <a:endParaRPr lang="hr-HR" sz="2400" noProof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noProof="0" smtClean="0">
                          <a:solidFill>
                            <a:schemeClr val="tx2"/>
                          </a:solidFill>
                        </a:rPr>
                        <a:t>………..</a:t>
                      </a:r>
                      <a:endParaRPr lang="hr-HR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noProof="0" dirty="0" smtClean="0">
                          <a:solidFill>
                            <a:schemeClr val="tx2"/>
                          </a:solidFill>
                        </a:rPr>
                        <a:t>Izvođenje izobrazbe</a:t>
                      </a:r>
                      <a:endParaRPr lang="hr-HR" sz="2400" noProof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noProof="0" smtClean="0">
                          <a:solidFill>
                            <a:schemeClr val="tx2"/>
                          </a:solidFill>
                        </a:rPr>
                        <a:t>………..</a:t>
                      </a:r>
                      <a:endParaRPr lang="hr-HR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noProof="0" dirty="0" smtClean="0">
                          <a:solidFill>
                            <a:schemeClr val="tx2"/>
                          </a:solidFill>
                        </a:rPr>
                        <a:t>Vrednovanje izobrazbe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noProof="0" smtClean="0">
                          <a:solidFill>
                            <a:schemeClr val="tx2"/>
                          </a:solidFill>
                        </a:rPr>
                        <a:t>………..</a:t>
                      </a:r>
                      <a:endParaRPr lang="hr-HR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noProof="0" smtClean="0">
                          <a:solidFill>
                            <a:schemeClr val="tx2"/>
                          </a:solidFill>
                        </a:rPr>
                        <a:t>Vođenje obrazovnog procesa</a:t>
                      </a:r>
                      <a:endParaRPr lang="hr-HR" sz="2400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noProof="0" smtClean="0">
                          <a:solidFill>
                            <a:schemeClr val="tx2"/>
                          </a:solidFill>
                        </a:rPr>
                        <a:t>……….</a:t>
                      </a:r>
                      <a:endParaRPr lang="hr-HR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400" noProof="0" smtClean="0">
                          <a:solidFill>
                            <a:schemeClr val="tx2"/>
                          </a:solidFill>
                        </a:rPr>
                        <a:t>Upravljanje obrazovnim </a:t>
                      </a:r>
                      <a:r>
                        <a:rPr lang="hr-HR" sz="2400" baseline="0" noProof="0" smtClean="0">
                          <a:solidFill>
                            <a:schemeClr val="tx2"/>
                          </a:solidFill>
                        </a:rPr>
                        <a:t>procesom</a:t>
                      </a:r>
                      <a:endParaRPr lang="hr-HR" sz="2400" noProof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noProof="0" dirty="0" smtClean="0">
                          <a:solidFill>
                            <a:schemeClr val="tx2"/>
                          </a:solidFill>
                        </a:rPr>
                        <a:t>………..</a:t>
                      </a:r>
                      <a:endParaRPr lang="hr-HR" noProof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ravokotnik 4"/>
          <p:cNvSpPr/>
          <p:nvPr/>
        </p:nvSpPr>
        <p:spPr>
          <a:xfrm>
            <a:off x="413502" y="5805264"/>
            <a:ext cx="828092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hr-HR" altLang="sl-SI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procesne situacije povezane s izobrazbom odraslih </a:t>
            </a:r>
          </a:p>
          <a:p>
            <a:pPr algn="ctr">
              <a:defRPr/>
            </a:pPr>
            <a:r>
              <a:rPr lang="hr-HR" altLang="sl-SI" sz="2000" b="1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užem smislu riječi</a:t>
            </a:r>
            <a:endParaRPr lang="hr-HR" altLang="sl-SI" sz="2000" b="1" u="sng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49722" y="126846"/>
            <a:ext cx="8444556" cy="590203"/>
            <a:chOff x="189856" y="171648"/>
            <a:chExt cx="8444556" cy="590203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Slika 7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11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9722" y="908720"/>
            <a:ext cx="8382809" cy="782960"/>
          </a:xfrm>
        </p:spPr>
        <p:txBody>
          <a:bodyPr>
            <a:no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Podjela (različitih) uloga stručnih djelatnika u tim procesima</a:t>
            </a:r>
            <a:endParaRPr lang="hr-HR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314722" y="1858282"/>
            <a:ext cx="4896544" cy="47021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TEMELJNI ANDRAGOŠKI PROCESI</a:t>
            </a:r>
          </a:p>
          <a:p>
            <a:pPr algn="ctr"/>
            <a:endParaRPr lang="hr-HR" sz="800" dirty="0" smtClean="0">
              <a:solidFill>
                <a:schemeClr val="tx2"/>
              </a:solidFill>
            </a:endParaRPr>
          </a:p>
          <a:p>
            <a:pPr algn="ctr"/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Utvrđivanje obrazovnih potreba</a:t>
            </a:r>
          </a:p>
          <a:p>
            <a:pPr algn="ctr"/>
            <a:endParaRPr lang="hr-HR" sz="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Planiranje izobrazbe</a:t>
            </a:r>
          </a:p>
          <a:p>
            <a:pPr algn="ctr"/>
            <a:endParaRPr lang="hr-HR" sz="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Organizacija izobrazbe</a:t>
            </a:r>
          </a:p>
          <a:p>
            <a:pPr algn="ctr"/>
            <a:endParaRPr lang="hr-HR" sz="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Izvođenje izobrazbe</a:t>
            </a:r>
          </a:p>
          <a:p>
            <a:pPr algn="ctr"/>
            <a:endParaRPr lang="hr-HR" sz="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Vrednovanje izobrazbe</a:t>
            </a:r>
          </a:p>
          <a:p>
            <a:pPr algn="ctr"/>
            <a:endParaRPr lang="hr-HR" sz="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Vođenje i upravljanje</a:t>
            </a:r>
            <a:endParaRPr lang="hr-HR" sz="2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Raven povezovalnik 19"/>
          <p:cNvCxnSpPr/>
          <p:nvPr/>
        </p:nvCxnSpPr>
        <p:spPr>
          <a:xfrm>
            <a:off x="314722" y="2708920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ovezovalnik 21"/>
          <p:cNvCxnSpPr/>
          <p:nvPr/>
        </p:nvCxnSpPr>
        <p:spPr>
          <a:xfrm>
            <a:off x="31472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ovezovalnik 23"/>
          <p:cNvCxnSpPr/>
          <p:nvPr/>
        </p:nvCxnSpPr>
        <p:spPr>
          <a:xfrm>
            <a:off x="314722" y="364502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ovezovalnik 25"/>
          <p:cNvCxnSpPr/>
          <p:nvPr/>
        </p:nvCxnSpPr>
        <p:spPr>
          <a:xfrm>
            <a:off x="314722" y="4293096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ovezovalnik 27"/>
          <p:cNvCxnSpPr/>
          <p:nvPr/>
        </p:nvCxnSpPr>
        <p:spPr>
          <a:xfrm>
            <a:off x="314722" y="4765702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en povezovalnik 29"/>
          <p:cNvCxnSpPr/>
          <p:nvPr/>
        </p:nvCxnSpPr>
        <p:spPr>
          <a:xfrm>
            <a:off x="314722" y="5373216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en povezovalnik 31"/>
          <p:cNvCxnSpPr/>
          <p:nvPr/>
        </p:nvCxnSpPr>
        <p:spPr>
          <a:xfrm>
            <a:off x="314722" y="5949280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aobljeni pravokotnik 33"/>
          <p:cNvSpPr/>
          <p:nvPr/>
        </p:nvSpPr>
        <p:spPr>
          <a:xfrm>
            <a:off x="6017059" y="1858282"/>
            <a:ext cx="27363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Kakvu ulogu pritom ima </a:t>
            </a:r>
            <a:r>
              <a:rPr lang="hr-HR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VODITELJ/ORGANIZATOR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izobrazbe?</a:t>
            </a: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Zaobljeni pravokotnik 34"/>
          <p:cNvSpPr/>
          <p:nvPr/>
        </p:nvSpPr>
        <p:spPr>
          <a:xfrm>
            <a:off x="6017059" y="3126987"/>
            <a:ext cx="27363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Kakvu ulogu pritom ima </a:t>
            </a:r>
            <a:r>
              <a:rPr lang="hr-HR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UČITELJ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Zaobljeni pravokotnik 35"/>
          <p:cNvSpPr/>
          <p:nvPr/>
        </p:nvSpPr>
        <p:spPr>
          <a:xfrm>
            <a:off x="6017059" y="4359413"/>
            <a:ext cx="27363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Kakvu ulogu pritom ima  </a:t>
            </a:r>
            <a:r>
              <a:rPr lang="hr-HR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SAVJETNIK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Zaobljeni pravokotnik 36"/>
          <p:cNvSpPr/>
          <p:nvPr/>
        </p:nvSpPr>
        <p:spPr>
          <a:xfrm>
            <a:off x="6012160" y="5628554"/>
            <a:ext cx="27363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Kakvu ulogu pritom ima </a:t>
            </a:r>
            <a:r>
              <a:rPr lang="hr-HR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MENTOR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9" name="Raven povezovalnik 38"/>
          <p:cNvCxnSpPr/>
          <p:nvPr/>
        </p:nvCxnSpPr>
        <p:spPr>
          <a:xfrm flipH="1">
            <a:off x="5211266" y="2168860"/>
            <a:ext cx="800894" cy="11881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en povezovalnik 41"/>
          <p:cNvCxnSpPr/>
          <p:nvPr/>
        </p:nvCxnSpPr>
        <p:spPr>
          <a:xfrm flipH="1">
            <a:off x="5211266" y="3356992"/>
            <a:ext cx="800894" cy="15841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en povezovalnik 43"/>
          <p:cNvCxnSpPr>
            <a:stCxn id="36" idx="1"/>
          </p:cNvCxnSpPr>
          <p:nvPr/>
        </p:nvCxnSpPr>
        <p:spPr>
          <a:xfrm flipH="1" flipV="1">
            <a:off x="5216165" y="4180374"/>
            <a:ext cx="800894" cy="7190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en povezovalnik 45"/>
          <p:cNvCxnSpPr/>
          <p:nvPr/>
        </p:nvCxnSpPr>
        <p:spPr>
          <a:xfrm flipH="1" flipV="1">
            <a:off x="5211266" y="5661248"/>
            <a:ext cx="800894" cy="1440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Skupina 18"/>
          <p:cNvGrpSpPr/>
          <p:nvPr/>
        </p:nvGrpSpPr>
        <p:grpSpPr>
          <a:xfrm>
            <a:off x="314722" y="69378"/>
            <a:ext cx="8444556" cy="590203"/>
            <a:chOff x="189856" y="171648"/>
            <a:chExt cx="8444556" cy="590203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Slika 22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552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PoljeZBesedilom 2"/>
          <p:cNvSpPr txBox="1">
            <a:spLocks noChangeArrowheads="1"/>
          </p:cNvSpPr>
          <p:nvPr/>
        </p:nvSpPr>
        <p:spPr bwMode="auto">
          <a:xfrm>
            <a:off x="144464" y="659581"/>
            <a:ext cx="8604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hr-HR" altLang="sl-SI" sz="2400" b="1" dirty="0" smtClean="0">
                <a:solidFill>
                  <a:schemeClr val="tx2"/>
                </a:solidFill>
              </a:rPr>
              <a:t>KAKO RAZUMIJEMO SPOSOBNOST U PRISTUPU KOJI RAZVIJAMO NA ACS-u?</a:t>
            </a:r>
            <a:endParaRPr kumimoji="1" lang="hr-HR" altLang="sl-SI" sz="2400" b="1" dirty="0">
              <a:solidFill>
                <a:schemeClr val="tx2"/>
              </a:solidFill>
            </a:endParaRPr>
          </a:p>
        </p:txBody>
      </p:sp>
      <p:sp>
        <p:nvSpPr>
          <p:cNvPr id="44035" name="PoljeZBesedilom 14"/>
          <p:cNvSpPr txBox="1">
            <a:spLocks noChangeArrowheads="1"/>
          </p:cNvSpPr>
          <p:nvPr/>
        </p:nvSpPr>
        <p:spPr bwMode="auto">
          <a:xfrm>
            <a:off x="3159125" y="1501242"/>
            <a:ext cx="5600153" cy="1554272"/>
          </a:xfrm>
          <a:prstGeom prst="rect">
            <a:avLst/>
          </a:prstGeom>
          <a:noFill/>
          <a:ln w="28575">
            <a:solidFill>
              <a:srgbClr val="0058B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l-SI" sz="1900" b="1" dirty="0" smtClean="0">
                <a:solidFill>
                  <a:srgbClr val="0058B0"/>
                </a:solidFill>
              </a:rPr>
              <a:t>Savladavanje principa, teorija, koncepata, kao i razvoj viših spoznajnih razina –</a:t>
            </a:r>
            <a:r>
              <a:rPr lang="hr-HR" altLang="sl-SI" sz="1900" dirty="0" smtClean="0">
                <a:solidFill>
                  <a:srgbClr val="0058B0"/>
                </a:solidFill>
              </a:rPr>
              <a:t> sustavno povezano znanje, savladavanje raznih misaonih operacija, razvoj kritičkog, stvaralačkog mišljenja.</a:t>
            </a:r>
            <a:endParaRPr lang="hr-HR" altLang="sl-SI" sz="1900" dirty="0">
              <a:solidFill>
                <a:srgbClr val="0058B0"/>
              </a:solidFill>
            </a:endParaRPr>
          </a:p>
        </p:txBody>
      </p:sp>
      <p:sp>
        <p:nvSpPr>
          <p:cNvPr id="44036" name="PoljeZBesedilom 15"/>
          <p:cNvSpPr txBox="1">
            <a:spLocks noChangeArrowheads="1"/>
          </p:cNvSpPr>
          <p:nvPr/>
        </p:nvSpPr>
        <p:spPr bwMode="auto">
          <a:xfrm>
            <a:off x="3162624" y="3026183"/>
            <a:ext cx="5589040" cy="1754326"/>
          </a:xfrm>
          <a:prstGeom prst="rect">
            <a:avLst/>
          </a:prstGeom>
          <a:noFill/>
          <a:ln w="28575">
            <a:solidFill>
              <a:srgbClr val="0058B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l-SI" sz="1800" dirty="0" smtClean="0">
                <a:solidFill>
                  <a:srgbClr val="0058B0"/>
                </a:solidFill>
              </a:rPr>
              <a:t>Sposobnost i pripremljenost (angažirati se, nešto napraviti), </a:t>
            </a:r>
            <a:r>
              <a:rPr lang="hr-HR" altLang="sl-SI" sz="1800" b="1" dirty="0" smtClean="0">
                <a:solidFill>
                  <a:srgbClr val="0058B0"/>
                </a:solidFill>
              </a:rPr>
              <a:t>smisleno i korisno primijeniti znanje u životu i na poslu</a:t>
            </a:r>
            <a:r>
              <a:rPr lang="hr-HR" altLang="sl-SI" sz="1800" dirty="0" smtClean="0">
                <a:solidFill>
                  <a:srgbClr val="0058B0"/>
                </a:solidFill>
              </a:rPr>
              <a:t>. Razvijanje spretnosti, sposobnosti i vještina potrebnih za rješavanje problema u svakodnevnim situacijama, odnosno za obavljanje konkretnih aktivnosti.</a:t>
            </a:r>
            <a:endParaRPr lang="hr-HR" altLang="sl-SI" sz="1800" dirty="0">
              <a:solidFill>
                <a:schemeClr val="bg1"/>
              </a:solidFill>
            </a:endParaRPr>
          </a:p>
        </p:txBody>
      </p:sp>
      <p:sp>
        <p:nvSpPr>
          <p:cNvPr id="44037" name="PoljeZBesedilom 17"/>
          <p:cNvSpPr txBox="1">
            <a:spLocks noChangeArrowheads="1"/>
          </p:cNvSpPr>
          <p:nvPr/>
        </p:nvSpPr>
        <p:spPr bwMode="auto">
          <a:xfrm>
            <a:off x="3175000" y="4982528"/>
            <a:ext cx="5584278" cy="1554272"/>
          </a:xfrm>
          <a:prstGeom prst="rect">
            <a:avLst/>
          </a:prstGeom>
          <a:noFill/>
          <a:ln w="28575">
            <a:solidFill>
              <a:srgbClr val="0058B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l-SI" sz="1900" b="1" dirty="0" smtClean="0">
                <a:solidFill>
                  <a:srgbClr val="0058B0"/>
                </a:solidFill>
              </a:rPr>
              <a:t>Emocionalno/motivacijska dimenzija, savladavanje socijalnog prostora – </a:t>
            </a:r>
            <a:r>
              <a:rPr lang="hr-HR" altLang="sl-SI" sz="1900" dirty="0" smtClean="0">
                <a:solidFill>
                  <a:srgbClr val="0058B0"/>
                </a:solidFill>
              </a:rPr>
              <a:t>stupanje u odnose, što također uključuje etičku dimenziju, osobne i socijalne vrednote, odnos prema vlastitoj stručnoj ulozi/identitetu i osobnom razvoju.</a:t>
            </a:r>
            <a:endParaRPr lang="hr-HR" altLang="sl-SI" sz="1900" dirty="0">
              <a:solidFill>
                <a:srgbClr val="0058B0"/>
              </a:solidFill>
            </a:endParaRPr>
          </a:p>
        </p:txBody>
      </p:sp>
      <p:grpSp>
        <p:nvGrpSpPr>
          <p:cNvPr id="44038" name="Skupina 2"/>
          <p:cNvGrpSpPr>
            <a:grpSpLocks/>
          </p:cNvGrpSpPr>
          <p:nvPr/>
        </p:nvGrpSpPr>
        <p:grpSpPr bwMode="auto">
          <a:xfrm>
            <a:off x="144464" y="1482938"/>
            <a:ext cx="2951163" cy="5303282"/>
            <a:chOff x="107504" y="1569367"/>
            <a:chExt cx="2952328" cy="5616623"/>
          </a:xfrm>
        </p:grpSpPr>
        <p:sp>
          <p:nvSpPr>
            <p:cNvPr id="10" name="Pravokotnik 9"/>
            <p:cNvSpPr/>
            <p:nvPr/>
          </p:nvSpPr>
          <p:spPr>
            <a:xfrm>
              <a:off x="107504" y="1569367"/>
              <a:ext cx="2952328" cy="5616623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sl-SI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" name="Pravokotnik 1"/>
            <p:cNvSpPr/>
            <p:nvPr/>
          </p:nvSpPr>
          <p:spPr>
            <a:xfrm>
              <a:off x="219862" y="1633351"/>
              <a:ext cx="2731209" cy="15341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hr-HR" sz="2400" b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KOGNITIVNA/</a:t>
              </a:r>
            </a:p>
            <a:p>
              <a:pPr algn="ctr">
                <a:defRPr/>
              </a:pPr>
              <a:r>
                <a:rPr lang="hr-HR" sz="2400" b="1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SPOZNAJNA KOMPONENTA</a:t>
              </a:r>
              <a:endParaRPr lang="hr-HR" sz="2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Pravokotnik 18"/>
            <p:cNvSpPr/>
            <p:nvPr/>
          </p:nvSpPr>
          <p:spPr>
            <a:xfrm>
              <a:off x="219862" y="3261655"/>
              <a:ext cx="2736965" cy="193994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hr-HR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FUNKCIONALNA</a:t>
              </a:r>
            </a:p>
            <a:p>
              <a:pPr algn="ctr">
                <a:defRPr/>
              </a:pPr>
              <a:r>
                <a:rPr lang="hr-HR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AKCIJSKA</a:t>
              </a:r>
            </a:p>
            <a:p>
              <a:pPr algn="ctr">
                <a:defRPr/>
              </a:pPr>
              <a:r>
                <a:rPr lang="hr-HR" sz="24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KOMPONENTA</a:t>
              </a:r>
              <a:endParaRPr lang="hr-H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Pravokotnik 19"/>
            <p:cNvSpPr/>
            <p:nvPr/>
          </p:nvSpPr>
          <p:spPr>
            <a:xfrm>
              <a:off x="244229" y="5261924"/>
              <a:ext cx="2712598" cy="179530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hr-HR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>
                <a:defRPr/>
              </a:pPr>
              <a:r>
                <a:rPr lang="hr-HR" sz="2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SOCIJALNA</a:t>
              </a:r>
            </a:p>
            <a:p>
              <a:pPr algn="ctr">
                <a:defRPr/>
              </a:pPr>
              <a:r>
                <a:rPr lang="hr-HR" sz="2200" b="1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KOMPONENTA OSOBNOSTI</a:t>
              </a:r>
              <a:endParaRPr lang="hr-HR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304158" y="20633"/>
            <a:ext cx="8444556" cy="590203"/>
            <a:chOff x="189856" y="171648"/>
            <a:chExt cx="8444556" cy="590203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Slika 12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83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otnik 5"/>
          <p:cNvSpPr/>
          <p:nvPr/>
        </p:nvSpPr>
        <p:spPr>
          <a:xfrm>
            <a:off x="208297" y="1822313"/>
            <a:ext cx="2447033" cy="182780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sl-SI" altLang="sl-SI" sz="20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KLJUČNE SPOSOBNOSTI</a:t>
            </a:r>
            <a:endParaRPr lang="en-US" altLang="sl-SI" sz="2000" b="1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Pravokotnik 9"/>
          <p:cNvSpPr/>
          <p:nvPr/>
        </p:nvSpPr>
        <p:spPr>
          <a:xfrm>
            <a:off x="188913" y="3752418"/>
            <a:ext cx="2447033" cy="15264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altLang="sl-SI" sz="20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GENERIČKE (OPĆE) PROFESIONALNE SPOSOBNOSTI</a:t>
            </a:r>
          </a:p>
        </p:txBody>
      </p:sp>
      <p:sp>
        <p:nvSpPr>
          <p:cNvPr id="11" name="Pravokotnik 10"/>
          <p:cNvSpPr/>
          <p:nvPr/>
        </p:nvSpPr>
        <p:spPr>
          <a:xfrm>
            <a:off x="187674" y="5386147"/>
            <a:ext cx="2448272" cy="141085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sl-SI" altLang="sl-SI" sz="20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SPECIFIČNE</a:t>
            </a:r>
            <a:r>
              <a:rPr lang="sl-SI" altLang="sl-SI" sz="24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sl-SI" altLang="sl-SI" sz="20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PROFESIONALNE SPOSOBNOSTI</a:t>
            </a:r>
            <a:endParaRPr lang="en-US" altLang="sl-SI" sz="2000" b="1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74" name="PoljeZBesedilom 8"/>
          <p:cNvSpPr txBox="1">
            <a:spLocks noChangeArrowheads="1"/>
          </p:cNvSpPr>
          <p:nvPr/>
        </p:nvSpPr>
        <p:spPr bwMode="auto">
          <a:xfrm>
            <a:off x="2792413" y="1833562"/>
            <a:ext cx="5903912" cy="14465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B050"/>
              </a:buClr>
              <a:buSzPct val="120000"/>
            </a:pPr>
            <a:r>
              <a:rPr lang="hr-HR" altLang="sl-SI" sz="2200" dirty="0" smtClean="0">
                <a:solidFill>
                  <a:schemeClr val="tx2"/>
                </a:solidFill>
              </a:rPr>
              <a:t>prenosive među različitim zanimanjima</a:t>
            </a:r>
          </a:p>
          <a:p>
            <a:pPr eaLnBrk="1" hangingPunct="1">
              <a:spcBef>
                <a:spcPct val="0"/>
              </a:spcBef>
              <a:buClr>
                <a:srgbClr val="00B050"/>
              </a:buClr>
              <a:buSzPct val="120000"/>
            </a:pPr>
            <a:r>
              <a:rPr lang="hr-HR" altLang="sl-SI" sz="2200" dirty="0" smtClean="0">
                <a:solidFill>
                  <a:schemeClr val="tx2"/>
                </a:solidFill>
              </a:rPr>
              <a:t>pojedincu bez obzira na različite okolnosti omogućavaju funkcionalni odaziv i djelovanje u različitim djelatnostima </a:t>
            </a:r>
            <a:endParaRPr lang="hr-HR" altLang="sl-SI" sz="2200" dirty="0">
              <a:solidFill>
                <a:schemeClr val="tx2"/>
              </a:solidFill>
            </a:endParaRPr>
          </a:p>
        </p:txBody>
      </p:sp>
      <p:sp>
        <p:nvSpPr>
          <p:cNvPr id="40975" name="PoljeZBesedilom 11"/>
          <p:cNvSpPr txBox="1">
            <a:spLocks noChangeArrowheads="1"/>
          </p:cNvSpPr>
          <p:nvPr/>
        </p:nvSpPr>
        <p:spPr bwMode="auto">
          <a:xfrm>
            <a:off x="2762532" y="3915470"/>
            <a:ext cx="5924550" cy="1200329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B050"/>
              </a:buClr>
              <a:buSzPct val="120000"/>
            </a:pPr>
            <a:r>
              <a:rPr lang="hr-HR" altLang="sl-SI" sz="2400" dirty="0" smtClean="0">
                <a:solidFill>
                  <a:schemeClr val="tx2"/>
                </a:solidFill>
              </a:rPr>
              <a:t>zajedničke za slična zanimanja, uloge,     radne zadatke ili skupine radnih mjesta na nekom profesionalnom području</a:t>
            </a:r>
            <a:endParaRPr lang="hr-HR" altLang="sl-SI" sz="2400" dirty="0">
              <a:solidFill>
                <a:schemeClr val="tx2"/>
              </a:solidFill>
            </a:endParaRPr>
          </a:p>
        </p:txBody>
      </p:sp>
      <p:sp>
        <p:nvSpPr>
          <p:cNvPr id="40976" name="PoljeZBesedilom 13"/>
          <p:cNvSpPr txBox="1">
            <a:spLocks noChangeArrowheads="1"/>
          </p:cNvSpPr>
          <p:nvPr/>
        </p:nvSpPr>
        <p:spPr bwMode="auto">
          <a:xfrm>
            <a:off x="2793999" y="5676074"/>
            <a:ext cx="5902325" cy="830997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B050"/>
              </a:buClr>
              <a:buSzPct val="120000"/>
            </a:pPr>
            <a:r>
              <a:rPr lang="hr-HR" altLang="sl-SI" sz="2400" dirty="0" smtClean="0">
                <a:solidFill>
                  <a:schemeClr val="tx2"/>
                </a:solidFill>
              </a:rPr>
              <a:t>posebne/karakteristične za pojedina radna mjesta i poslove </a:t>
            </a:r>
            <a:endParaRPr lang="hr-HR" altLang="sl-SI" sz="2400" dirty="0">
              <a:solidFill>
                <a:schemeClr val="tx2"/>
              </a:solidFill>
            </a:endParaRPr>
          </a:p>
        </p:txBody>
      </p:sp>
      <p:sp>
        <p:nvSpPr>
          <p:cNvPr id="2" name="PoljeZBesedilom 1"/>
          <p:cNvSpPr txBox="1"/>
          <p:nvPr/>
        </p:nvSpPr>
        <p:spPr>
          <a:xfrm>
            <a:off x="208297" y="764704"/>
            <a:ext cx="8488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kumimoji="1" lang="hr-HR" altLang="sl-SI" sz="2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Vrste sposobnosti potrebne obrazovnom kadru za odrasle pri njihovom radu</a:t>
            </a:r>
            <a:endParaRPr kumimoji="1" lang="hr-HR" altLang="sl-SI" sz="2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242526" y="174501"/>
            <a:ext cx="8444556" cy="590203"/>
            <a:chOff x="189856" y="171648"/>
            <a:chExt cx="8444556" cy="590203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Slika 13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798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712968" cy="1584176"/>
          </a:xfrm>
          <a:ln>
            <a:noFill/>
          </a:ln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Zakon o organizaciji i financiranju odgoja i obrazovanja (ZOFOI)</a:t>
            </a:r>
            <a:br>
              <a:rPr lang="hr-HR" sz="36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Sl. RS, br. </a:t>
            </a:r>
            <a:r>
              <a:rPr lang="hr-HR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12/1996</a:t>
            </a:r>
            <a:endParaRPr lang="hr-H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2780928"/>
            <a:ext cx="8568952" cy="374441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r-HR" sz="2400" b="1" dirty="0" smtClean="0">
                <a:solidFill>
                  <a:schemeClr val="tx2"/>
                </a:solidFill>
              </a:rPr>
              <a:t>Članak 100. </a:t>
            </a:r>
          </a:p>
          <a:p>
            <a:pPr marL="0" indent="0" algn="ctr">
              <a:buNone/>
            </a:pPr>
            <a:r>
              <a:rPr lang="hr-HR" sz="2400" b="1" dirty="0" smtClean="0">
                <a:solidFill>
                  <a:schemeClr val="tx2"/>
                </a:solidFill>
              </a:rPr>
              <a:t>(pedagoška, pedagoško-andragoška, odnosno specijalna pedagoška izobrazba)</a:t>
            </a:r>
          </a:p>
          <a:p>
            <a:pPr marL="0" indent="0" algn="ctr">
              <a:buNone/>
            </a:pPr>
            <a:endParaRPr lang="hr-HR" sz="2400" b="1" dirty="0" smtClean="0"/>
          </a:p>
          <a:p>
            <a:pPr marL="0" indent="0">
              <a:buNone/>
            </a:pPr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Osobe koje nisu završile naobrazbu po visokoškolskom studijskom programu za stjecanje naobrazbe, koja uključuje i pedagošku, pedagoško-andragošku, odnosno specijalnu pedagošku izobrazbu, moraju je steći po odgovarajućem javno važećem studijskom programu za usavršavanje. </a:t>
            </a:r>
            <a:endParaRPr lang="hr-HR" sz="28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23528" y="221230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87"/>
              <a:ext cx="2954964" cy="5760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599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482" y="90872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sl-SI" sz="3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Andragoški procesi i sposobnosti</a:t>
            </a:r>
            <a:endParaRPr lang="sl-SI" sz="32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122625"/>
              </p:ext>
            </p:extLst>
          </p:nvPr>
        </p:nvGraphicFramePr>
        <p:xfrm>
          <a:off x="272360" y="1556792"/>
          <a:ext cx="864096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416"/>
                <a:gridCol w="2037064"/>
                <a:gridCol w="2160240"/>
                <a:gridCol w="216024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TEMELJNI ANDRAGOŠKI PROCESI</a:t>
                      </a:r>
                      <a:endParaRPr kumimoji="0" lang="hr-HR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5875" marR="6587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KLJUČNE SPOSOBNOSTI</a:t>
                      </a:r>
                    </a:p>
                  </a:txBody>
                  <a:tcPr marL="65875" marR="6587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OPĆE PROFESIONALNE SPOSOBNOSTI</a:t>
                      </a:r>
                    </a:p>
                  </a:txBody>
                  <a:tcPr marL="65875" marR="6587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POSEBNE PROFESIONALNE SPOSOBNOSTI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(za </a:t>
                      </a:r>
                      <a:r>
                        <a:rPr kumimoji="0" lang="hr-HR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</a:t>
                      </a:r>
                      <a:r>
                        <a:rPr kumimoji="0" lang="hr-H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IO-a)</a:t>
                      </a:r>
                    </a:p>
                  </a:txBody>
                  <a:tcPr marL="65875" marR="65875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UTVRĐIVANJE OBRAZOVNIH POTREBA</a:t>
                      </a:r>
                    </a:p>
                  </a:txBody>
                  <a:tcPr marL="65875" marR="65875" marT="0" marB="0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hr-H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sposobnost rada s drugima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hr-H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sposobnost  za rad sa znanjem,         tehnologijom i informacijama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hr-HR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sposobnost rada s društvom i u društvu</a:t>
                      </a:r>
                    </a:p>
                  </a:txBody>
                  <a:tcPr marL="65875" marR="65875" marT="0" marB="0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sposobnost prepoznavanja obrazovnih potreba odraslih u lokalnoj okolini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</a:t>
                      </a:r>
                    </a:p>
                  </a:txBody>
                  <a:tcPr marL="65875" marR="6587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sposobnost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analiziranja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okolnosti koje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diktiraju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izobrazbu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sposobnost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identificiranja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različitih ciljnih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skupina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njihovih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obrazovnih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r-HR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potreba</a:t>
                      </a:r>
                    </a:p>
                  </a:txBody>
                  <a:tcPr marL="65875" marR="65875" marT="0" marB="0" horzOverflow="overflow"/>
                </a:tc>
              </a:tr>
            </a:tbl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242526" y="174501"/>
            <a:ext cx="8444556" cy="590203"/>
            <a:chOff x="189856" y="171648"/>
            <a:chExt cx="8444556" cy="59020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Slika 6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107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80920" cy="652934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Postavljeni ciljevi </a:t>
            </a:r>
            <a:endParaRPr lang="hr-HR" sz="3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248472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hr-HR" sz="4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Analiza prakse </a:t>
            </a:r>
            <a: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pomoću razgovora s obrazovnim kadrom za odrasle, koji u svojim ulogama postiže dobre rezultate. </a:t>
            </a:r>
          </a:p>
          <a:p>
            <a:pPr>
              <a:defRPr/>
            </a:pPr>
            <a:r>
              <a:rPr lang="hr-HR" sz="4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Analiza stručnih ishodišta </a:t>
            </a:r>
            <a: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opredjeljenje pojedinih uloga.</a:t>
            </a:r>
          </a:p>
          <a:p>
            <a:pPr>
              <a:defRPr/>
            </a:pPr>
            <a:r>
              <a:rPr lang="hr-HR" sz="4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Priprema opisa poslova i zadataka </a:t>
            </a:r>
            <a: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 pojedinu ulogu.</a:t>
            </a:r>
          </a:p>
          <a:p>
            <a:pPr>
              <a:defRPr/>
            </a:pPr>
            <a:r>
              <a:rPr lang="hr-HR" sz="4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Priprema opisa kompetencija/sposobnosti</a:t>
            </a:r>
            <a: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koje su im potrebne da bi dobro obavljali svoj posao.</a:t>
            </a:r>
          </a:p>
          <a:p>
            <a:pPr>
              <a:defRPr/>
            </a:pPr>
            <a:r>
              <a:rPr lang="hr-HR" sz="4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Procjena primjerenosti programske ponude ACS-a</a:t>
            </a:r>
            <a: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prijedlozi za razvoj.</a:t>
            </a:r>
          </a:p>
          <a:p>
            <a:pPr>
              <a:defRPr/>
            </a:pPr>
            <a: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Pregledan javni prikaz opisa poslova i zadataka te sposobnosti za pojedinu ulogu – </a:t>
            </a:r>
            <a:r>
              <a:rPr lang="hr-HR" sz="4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promocija različitih uloga obrazovnog kadra za odrasle</a:t>
            </a:r>
            <a: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dirty="0"/>
          </a:p>
        </p:txBody>
      </p:sp>
      <p:grpSp>
        <p:nvGrpSpPr>
          <p:cNvPr id="4" name="Skupina 3"/>
          <p:cNvGrpSpPr/>
          <p:nvPr/>
        </p:nvGrpSpPr>
        <p:grpSpPr>
          <a:xfrm>
            <a:off x="242526" y="199379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181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6982" y="648670"/>
            <a:ext cx="8229600" cy="778098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Postignuti rezultati</a:t>
            </a:r>
            <a:endParaRPr lang="hr-HR" sz="3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 descr="D:\Users\tanjam\Pictures\P-770-1-small18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316835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aobljeni pravokotnik 4"/>
          <p:cNvSpPr/>
          <p:nvPr/>
        </p:nvSpPr>
        <p:spPr>
          <a:xfrm>
            <a:off x="4846204" y="1340768"/>
            <a:ext cx="3816424" cy="46805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b="1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2009.</a:t>
            </a:r>
            <a:r>
              <a:rPr lang="hr-HR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teoretska ishodišta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opredjeljenje poslova i zadataka te sposobnosti za ulogu voditelja/organizatora izobrazbe za odrasle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000" b="1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2013.</a:t>
            </a:r>
            <a:r>
              <a:rPr lang="hr-HR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opredjeljenje  poslova i zadataka te sposobnosti za uloge: savjetnik u IO-u i mentor u IO-u </a:t>
            </a:r>
            <a:endParaRPr lang="hr-HR" sz="2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569350" y="6093296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gsw-F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Publikacija je dostupna na: </a:t>
            </a:r>
            <a:r>
              <a:rPr lang="gsw-F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http://izobrazevanje.acs.si/knjizna_polica/index.php?id=770</a:t>
            </a:r>
            <a:endParaRPr lang="gsw-FR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gsw-FR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321398" y="35189"/>
            <a:ext cx="8444556" cy="590203"/>
            <a:chOff x="189856" y="171648"/>
            <a:chExt cx="8444556" cy="590203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Slika 7" descr="acs_logotip.emf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2" descr="AS_logo1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26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PoljeZBesedilom 1"/>
          <p:cNvSpPr txBox="1">
            <a:spLocks noChangeArrowheads="1"/>
          </p:cNvSpPr>
          <p:nvPr/>
        </p:nvSpPr>
        <p:spPr bwMode="auto">
          <a:xfrm>
            <a:off x="166688" y="796231"/>
            <a:ext cx="84502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400" b="1" dirty="0" smtClean="0">
                <a:solidFill>
                  <a:schemeClr val="tx2"/>
                </a:solidFill>
              </a:rPr>
              <a:t>ULOGE OBRAZOVNOG KADRA ZA ODRASLE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400" b="1" dirty="0" smtClean="0">
                <a:solidFill>
                  <a:schemeClr val="tx2"/>
                </a:solidFill>
              </a:rPr>
              <a:t> ZA KOJE SMO DOSAD PRIPREMILI – OPISI POSLOVA I ZADATAKA TE SPOSOBNOSTI</a:t>
            </a:r>
            <a:endParaRPr lang="hr-HR" altLang="sl-SI" sz="2400" b="1" dirty="0">
              <a:solidFill>
                <a:schemeClr val="tx2"/>
              </a:solidFill>
            </a:endParaRPr>
          </a:p>
        </p:txBody>
      </p:sp>
      <p:sp>
        <p:nvSpPr>
          <p:cNvPr id="3" name="Pravokotnik 2"/>
          <p:cNvSpPr/>
          <p:nvPr/>
        </p:nvSpPr>
        <p:spPr>
          <a:xfrm>
            <a:off x="188913" y="1921372"/>
            <a:ext cx="2654300" cy="1223367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sl-SI" altLang="sl-SI" sz="2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VODITELJ/</a:t>
            </a:r>
          </a:p>
          <a:p>
            <a:pPr algn="ctr" eaLnBrk="1" hangingPunct="1">
              <a:defRPr/>
            </a:pPr>
            <a:r>
              <a:rPr lang="sl-SI" altLang="sl-SI" sz="2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ORGANIZATOR IZOBRAZBE </a:t>
            </a:r>
            <a:r>
              <a:rPr lang="hr-HR" altLang="sl-SI" sz="2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ODRASLIH</a:t>
            </a:r>
          </a:p>
        </p:txBody>
      </p:sp>
      <p:sp>
        <p:nvSpPr>
          <p:cNvPr id="5" name="Pravokotnik 4"/>
          <p:cNvSpPr/>
          <p:nvPr/>
        </p:nvSpPr>
        <p:spPr>
          <a:xfrm>
            <a:off x="3016250" y="1927325"/>
            <a:ext cx="2705100" cy="1223367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altLang="sl-SI" sz="2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SAVJETNIK U IZOBRAZBI ODRASLIH</a:t>
            </a:r>
          </a:p>
        </p:txBody>
      </p:sp>
      <p:sp>
        <p:nvSpPr>
          <p:cNvPr id="6" name="Pravokotnik 5"/>
          <p:cNvSpPr/>
          <p:nvPr/>
        </p:nvSpPr>
        <p:spPr>
          <a:xfrm>
            <a:off x="5894388" y="1928812"/>
            <a:ext cx="2705100" cy="1220391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r-HR" altLang="sl-SI" sz="22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MENTOR  U IZOBRAZBI ODRASLIH</a:t>
            </a:r>
          </a:p>
        </p:txBody>
      </p:sp>
      <p:sp>
        <p:nvSpPr>
          <p:cNvPr id="4" name="Puščica dol 3"/>
          <p:cNvSpPr/>
          <p:nvPr/>
        </p:nvSpPr>
        <p:spPr>
          <a:xfrm>
            <a:off x="4206875" y="3212976"/>
            <a:ext cx="287338" cy="275555"/>
          </a:xfrm>
          <a:prstGeom prst="downArrow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Pravokotnik 6"/>
          <p:cNvSpPr/>
          <p:nvPr/>
        </p:nvSpPr>
        <p:spPr>
          <a:xfrm>
            <a:off x="2916238" y="3498950"/>
            <a:ext cx="2735262" cy="10075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2935288" y="4572000"/>
            <a:ext cx="2716212" cy="12605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Pravokotnik 9"/>
          <p:cNvSpPr/>
          <p:nvPr/>
        </p:nvSpPr>
        <p:spPr>
          <a:xfrm>
            <a:off x="2935288" y="5932289"/>
            <a:ext cx="2716212" cy="8096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899" name="PoljeZBesedilom 7"/>
          <p:cNvSpPr txBox="1">
            <a:spLocks noChangeArrowheads="1"/>
          </p:cNvSpPr>
          <p:nvPr/>
        </p:nvSpPr>
        <p:spPr bwMode="auto">
          <a:xfrm>
            <a:off x="5882592" y="3534925"/>
            <a:ext cx="267076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200" dirty="0" smtClean="0">
                <a:solidFill>
                  <a:srgbClr val="0058B0"/>
                </a:solidFill>
              </a:rPr>
              <a:t>MENTOR STUDIJSKIH KRUŽOKA</a:t>
            </a:r>
            <a:endParaRPr lang="hr-HR" altLang="sl-SI" sz="2200" dirty="0">
              <a:solidFill>
                <a:srgbClr val="0058B0"/>
              </a:solidFill>
            </a:endParaRPr>
          </a:p>
        </p:txBody>
      </p:sp>
      <p:sp>
        <p:nvSpPr>
          <p:cNvPr id="37900" name="PoljeZBesedilom 10"/>
          <p:cNvSpPr txBox="1">
            <a:spLocks noChangeArrowheads="1"/>
          </p:cNvSpPr>
          <p:nvPr/>
        </p:nvSpPr>
        <p:spPr bwMode="auto">
          <a:xfrm>
            <a:off x="2973388" y="4509493"/>
            <a:ext cx="27051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200" dirty="0" smtClean="0">
                <a:solidFill>
                  <a:srgbClr val="0058B0"/>
                </a:solidFill>
              </a:rPr>
              <a:t>SAVJETNIK KOD ORGANIZIRANOG SAMOSTALNOG UČENJA</a:t>
            </a:r>
            <a:endParaRPr lang="hr-HR" altLang="sl-SI" sz="2200" dirty="0">
              <a:solidFill>
                <a:srgbClr val="0058B0"/>
              </a:solidFill>
            </a:endParaRPr>
          </a:p>
        </p:txBody>
      </p:sp>
      <p:sp>
        <p:nvSpPr>
          <p:cNvPr id="37901" name="PoljeZBesedilom 11"/>
          <p:cNvSpPr txBox="1">
            <a:spLocks noChangeArrowheads="1"/>
          </p:cNvSpPr>
          <p:nvPr/>
        </p:nvSpPr>
        <p:spPr bwMode="auto">
          <a:xfrm>
            <a:off x="3065463" y="5933778"/>
            <a:ext cx="25209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200" dirty="0" smtClean="0">
                <a:solidFill>
                  <a:srgbClr val="0058B0"/>
                </a:solidFill>
              </a:rPr>
              <a:t>SAVJETNIK ZA KVALITETU</a:t>
            </a:r>
            <a:endParaRPr lang="hr-HR" altLang="sl-SI" sz="2200" dirty="0">
              <a:solidFill>
                <a:srgbClr val="0058B0"/>
              </a:solidFill>
            </a:endParaRPr>
          </a:p>
        </p:txBody>
      </p:sp>
      <p:sp>
        <p:nvSpPr>
          <p:cNvPr id="14" name="Puščica dol 13"/>
          <p:cNvSpPr/>
          <p:nvPr/>
        </p:nvSpPr>
        <p:spPr>
          <a:xfrm>
            <a:off x="1331914" y="3212976"/>
            <a:ext cx="251617" cy="274068"/>
          </a:xfrm>
          <a:prstGeom prst="downArrow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Pravokotnik 14"/>
          <p:cNvSpPr/>
          <p:nvPr/>
        </p:nvSpPr>
        <p:spPr>
          <a:xfrm>
            <a:off x="187325" y="3498950"/>
            <a:ext cx="2655888" cy="1019472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904" name="PoljeZBesedilom 12"/>
          <p:cNvSpPr txBox="1">
            <a:spLocks noChangeArrowheads="1"/>
          </p:cNvSpPr>
          <p:nvPr/>
        </p:nvSpPr>
        <p:spPr bwMode="auto">
          <a:xfrm>
            <a:off x="323850" y="3807024"/>
            <a:ext cx="22320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200" dirty="0" smtClean="0">
                <a:solidFill>
                  <a:srgbClr val="0058B0"/>
                </a:solidFill>
              </a:rPr>
              <a:t>VODITELJ IO-a</a:t>
            </a:r>
            <a:endParaRPr lang="hr-HR" altLang="sl-SI" sz="2200" dirty="0">
              <a:solidFill>
                <a:srgbClr val="0058B0"/>
              </a:solidFill>
            </a:endParaRPr>
          </a:p>
        </p:txBody>
      </p:sp>
      <p:sp>
        <p:nvSpPr>
          <p:cNvPr id="17" name="Pravokotnik 16"/>
          <p:cNvSpPr/>
          <p:nvPr/>
        </p:nvSpPr>
        <p:spPr>
          <a:xfrm>
            <a:off x="188913" y="4583907"/>
            <a:ext cx="2654300" cy="742653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906" name="PoljeZBesedilom 15"/>
          <p:cNvSpPr txBox="1">
            <a:spLocks noChangeArrowheads="1"/>
          </p:cNvSpPr>
          <p:nvPr/>
        </p:nvSpPr>
        <p:spPr bwMode="auto">
          <a:xfrm>
            <a:off x="251520" y="4581128"/>
            <a:ext cx="25193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200" dirty="0" smtClean="0">
                <a:solidFill>
                  <a:srgbClr val="0058B0"/>
                </a:solidFill>
              </a:rPr>
              <a:t>ORGANIZATOR IO-a</a:t>
            </a:r>
            <a:endParaRPr lang="hr-HR" altLang="sl-SI" sz="2200" dirty="0">
              <a:solidFill>
                <a:srgbClr val="0058B0"/>
              </a:solidFill>
            </a:endParaRPr>
          </a:p>
        </p:txBody>
      </p:sp>
      <p:sp>
        <p:nvSpPr>
          <p:cNvPr id="20" name="Pravokotnik 19"/>
          <p:cNvSpPr/>
          <p:nvPr/>
        </p:nvSpPr>
        <p:spPr>
          <a:xfrm>
            <a:off x="5719157" y="3518684"/>
            <a:ext cx="2880331" cy="100756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7909" name="PoljeZBesedilom 18"/>
          <p:cNvSpPr txBox="1">
            <a:spLocks noChangeArrowheads="1"/>
          </p:cNvSpPr>
          <p:nvPr/>
        </p:nvSpPr>
        <p:spPr bwMode="auto">
          <a:xfrm>
            <a:off x="3065463" y="3699867"/>
            <a:ext cx="24431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200" dirty="0" smtClean="0">
                <a:solidFill>
                  <a:srgbClr val="0058B0"/>
                </a:solidFill>
              </a:rPr>
              <a:t>SAVJETNIK U SREDIŠTU </a:t>
            </a:r>
            <a:r>
              <a:rPr lang="hr-HR" altLang="sl-SI" sz="2200" dirty="0" err="1" smtClean="0">
                <a:solidFill>
                  <a:srgbClr val="0058B0"/>
                </a:solidFill>
              </a:rPr>
              <a:t>ISIO</a:t>
            </a:r>
            <a:r>
              <a:rPr lang="hr-HR" altLang="sl-SI" sz="2200" dirty="0" smtClean="0">
                <a:solidFill>
                  <a:srgbClr val="0058B0"/>
                </a:solidFill>
              </a:rPr>
              <a:t>-a</a:t>
            </a:r>
            <a:endParaRPr lang="hr-HR" altLang="sl-SI" sz="2200" dirty="0">
              <a:solidFill>
                <a:srgbClr val="0058B0"/>
              </a:solidFill>
            </a:endParaRPr>
          </a:p>
        </p:txBody>
      </p:sp>
      <p:sp>
        <p:nvSpPr>
          <p:cNvPr id="22" name="Pravokotnik 21"/>
          <p:cNvSpPr/>
          <p:nvPr/>
        </p:nvSpPr>
        <p:spPr>
          <a:xfrm>
            <a:off x="5730572" y="4653534"/>
            <a:ext cx="2886378" cy="74265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911" name="PoljeZBesedilom 20"/>
          <p:cNvSpPr txBox="1">
            <a:spLocks noChangeArrowheads="1"/>
          </p:cNvSpPr>
          <p:nvPr/>
        </p:nvSpPr>
        <p:spPr bwMode="auto">
          <a:xfrm>
            <a:off x="5829206" y="4626746"/>
            <a:ext cx="27241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200" dirty="0" smtClean="0">
                <a:solidFill>
                  <a:srgbClr val="0058B0"/>
                </a:solidFill>
              </a:rPr>
              <a:t>MENTOR U PROGRAMU </a:t>
            </a:r>
            <a:r>
              <a:rPr lang="hr-HR" altLang="sl-SI" sz="2200" dirty="0" err="1" smtClean="0">
                <a:solidFill>
                  <a:srgbClr val="0058B0"/>
                </a:solidFill>
              </a:rPr>
              <a:t>PUM</a:t>
            </a:r>
            <a:endParaRPr lang="hr-HR" altLang="sl-SI" sz="2200" dirty="0">
              <a:solidFill>
                <a:srgbClr val="0058B0"/>
              </a:solidFill>
            </a:endParaRPr>
          </a:p>
        </p:txBody>
      </p:sp>
      <p:sp>
        <p:nvSpPr>
          <p:cNvPr id="24" name="Pravokotnik 23"/>
          <p:cNvSpPr/>
          <p:nvPr/>
        </p:nvSpPr>
        <p:spPr>
          <a:xfrm>
            <a:off x="5719157" y="5539042"/>
            <a:ext cx="2908355" cy="742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913" name="PoljeZBesedilom 22"/>
          <p:cNvSpPr txBox="1">
            <a:spLocks noChangeArrowheads="1"/>
          </p:cNvSpPr>
          <p:nvPr/>
        </p:nvSpPr>
        <p:spPr bwMode="auto">
          <a:xfrm>
            <a:off x="5894388" y="5718334"/>
            <a:ext cx="25669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l-SI" sz="2200" dirty="0" smtClean="0">
                <a:solidFill>
                  <a:srgbClr val="0058B0"/>
                </a:solidFill>
              </a:rPr>
              <a:t>E-MENTOR</a:t>
            </a:r>
            <a:endParaRPr lang="hr-HR" altLang="sl-SI" sz="2200" dirty="0">
              <a:solidFill>
                <a:srgbClr val="0058B0"/>
              </a:solidFill>
            </a:endParaRPr>
          </a:p>
        </p:txBody>
      </p:sp>
      <p:sp>
        <p:nvSpPr>
          <p:cNvPr id="26" name="Puščica dol 25"/>
          <p:cNvSpPr/>
          <p:nvPr/>
        </p:nvSpPr>
        <p:spPr>
          <a:xfrm>
            <a:off x="7103269" y="3212976"/>
            <a:ext cx="229675" cy="274068"/>
          </a:xfrm>
          <a:prstGeom prst="downArrow">
            <a:avLst/>
          </a:prstGeom>
          <a:solidFill>
            <a:srgbClr val="00B05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27" name="Skupina 26"/>
          <p:cNvGrpSpPr/>
          <p:nvPr/>
        </p:nvGrpSpPr>
        <p:grpSpPr>
          <a:xfrm>
            <a:off x="242526" y="76363"/>
            <a:ext cx="8444556" cy="590203"/>
            <a:chOff x="189856" y="171648"/>
            <a:chExt cx="8444556" cy="590203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Slika 28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1780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slov 4"/>
          <p:cNvSpPr>
            <a:spLocks noGrp="1"/>
          </p:cNvSpPr>
          <p:nvPr>
            <p:ph type="title"/>
          </p:nvPr>
        </p:nvSpPr>
        <p:spPr>
          <a:xfrm>
            <a:off x="611188" y="1916113"/>
            <a:ext cx="8147050" cy="736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hr-HR" sz="44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HVALA NA </a:t>
            </a: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PAŽNJI</a:t>
            </a:r>
            <a:endParaRPr lang="hr-HR" sz="44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242526" y="392097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79418"/>
              </p:ext>
            </p:extLst>
          </p:nvPr>
        </p:nvGraphicFramePr>
        <p:xfrm>
          <a:off x="539552" y="3212976"/>
          <a:ext cx="7920880" cy="2249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360040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hr-HR" sz="2000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Andragoški centar Slovenije</a:t>
                      </a:r>
                      <a:r>
                        <a:rPr lang="hr-HR" sz="2000" baseline="0" noProof="0" dirty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(ACS)</a:t>
                      </a:r>
                      <a:endParaRPr lang="hr-HR" sz="2000" noProof="0" dirty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5"/>
                        </a:rPr>
                        <a:t>info@acs.si</a:t>
                      </a:r>
                      <a:endParaRPr lang="hr-HR" sz="2000" b="0" noProof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hr-HR" sz="2000" b="0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1088">
                <a:tc>
                  <a:txBody>
                    <a:bodyPr/>
                    <a:lstStyle/>
                    <a:p>
                      <a:pPr algn="ctr"/>
                      <a:r>
                        <a:rPr lang="hr-HR" sz="2000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hlinkClick r:id="rId6"/>
                        </a:rPr>
                        <a:t>www.acs.si</a:t>
                      </a:r>
                      <a:endParaRPr lang="hr-HR" sz="2000" noProof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Šmartinska 134 a</a:t>
                      </a:r>
                      <a:endParaRPr lang="hr-HR" sz="2000" b="0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endParaRPr lang="hr-HR" sz="2000" noProof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1000 Ljubljana</a:t>
                      </a:r>
                      <a:endParaRPr lang="hr-HR" sz="2000" b="0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endParaRPr lang="hr-HR" sz="2000" noProof="0" smtClean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0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Tel: (01) 5842 560</a:t>
                      </a:r>
                    </a:p>
                    <a:p>
                      <a:pPr algn="ctr"/>
                      <a:r>
                        <a:rPr lang="hr-HR" sz="2000" b="0" noProof="0" smtClean="0">
                          <a:solidFill>
                            <a:schemeClr val="tx2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Fax: (01) 5842 550</a:t>
                      </a:r>
                      <a:endParaRPr lang="hr-HR" sz="2000" b="0" noProof="0">
                        <a:solidFill>
                          <a:schemeClr val="tx2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1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712968" cy="1143000"/>
          </a:xfrm>
        </p:spPr>
        <p:txBody>
          <a:bodyPr>
            <a:noAutofit/>
          </a:bodyPr>
          <a:lstStyle/>
          <a:p>
            <a:r>
              <a:rPr lang="hr-HR" sz="3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Zakon o organizaciji i financiranju odgoja i obrazovanja (ZOFOI)</a:t>
            </a:r>
            <a:br>
              <a:rPr lang="hr-HR" sz="3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2000" dirty="0" smtClean="0">
                <a:solidFill>
                  <a:schemeClr val="tx2"/>
                </a:solidFill>
              </a:rPr>
              <a:t>Sl. RS, br. </a:t>
            </a:r>
            <a:r>
              <a:rPr lang="hr-HR" sz="2000" u="sng" dirty="0" smtClean="0">
                <a:solidFill>
                  <a:schemeClr val="tx2"/>
                </a:solidFill>
                <a:hlinkClick r:id="rId3"/>
              </a:rPr>
              <a:t>12/1996</a:t>
            </a:r>
            <a:endParaRPr lang="hr-HR" sz="2000" dirty="0">
              <a:solidFill>
                <a:schemeClr val="tx2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95684" y="2132856"/>
            <a:ext cx="8696796" cy="4630252"/>
          </a:xfrm>
          <a:ln>
            <a:solidFill>
              <a:schemeClr val="tx2"/>
            </a:solidFill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hr-HR" sz="2400" b="1" dirty="0" smtClean="0"/>
          </a:p>
          <a:p>
            <a:pPr marL="0" indent="0" algn="ctr">
              <a:buNone/>
            </a:pPr>
            <a:r>
              <a:rPr lang="hr-HR" sz="51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Članak 29. </a:t>
            </a:r>
          </a:p>
          <a:p>
            <a:pPr marL="0" indent="0" algn="ctr">
              <a:buNone/>
            </a:pPr>
            <a:r>
              <a:rPr lang="hr-HR" sz="51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(nadležnosti)</a:t>
            </a:r>
          </a:p>
          <a:p>
            <a:pPr marL="0" indent="0">
              <a:buNone/>
            </a:pPr>
            <a:r>
              <a:rPr lang="hr-HR" sz="6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Zavod Republike Slovenije za školstvo, Centar Republike Slovenije za profesionalnu izobrazbu i </a:t>
            </a:r>
            <a:r>
              <a:rPr lang="hr-HR" sz="6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Andragoški centar Republike Slovenije </a:t>
            </a:r>
            <a:r>
              <a:rPr lang="hr-HR" sz="6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obavljaju sljedeće zadatke: </a:t>
            </a:r>
          </a:p>
          <a:p>
            <a:r>
              <a:rPr lang="hr-HR" sz="6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pripremu stručnih podloga za odlučivanje o pitanjima iz nadležnosti stručnih vijeća </a:t>
            </a:r>
          </a:p>
          <a:p>
            <a:r>
              <a:rPr lang="hr-HR" sz="6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praćenje pokusa </a:t>
            </a:r>
          </a:p>
          <a:p>
            <a:r>
              <a:rPr lang="hr-HR" sz="6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savjetodavni rad za vrtiće, škole i organizacije za izobrazbu odraslih koji provode javno važeće programe te za poslodavce u profesionalnoj izobrazbi </a:t>
            </a:r>
          </a:p>
          <a:p>
            <a:r>
              <a:rPr lang="hr-HR" sz="62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organiziranje stalne stručne izobrazbe i osposobljavanja stručnih djelatnika i ravnatelja</a:t>
            </a:r>
            <a:r>
              <a:rPr lang="hr-HR" sz="6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hr-HR" sz="6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pripremu metodologije za pripremu udžbenika </a:t>
            </a:r>
          </a:p>
          <a:p>
            <a:r>
              <a:rPr lang="hr-HR" sz="6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druge zadatke određene zakonom i drugim propisima te osnivačkim aktom. </a:t>
            </a:r>
            <a:endParaRPr lang="hr-HR" sz="6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23528" y="172161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87"/>
              <a:ext cx="2954964" cy="5760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755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68952" cy="108012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Zakon o izobrazbi odraslih (ZIO)</a:t>
            </a:r>
            <a:br>
              <a:rPr lang="hr-HR" sz="4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2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Sl. RS, br. </a:t>
            </a:r>
            <a:r>
              <a:rPr lang="hr-HR" sz="2200" u="sng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12/1996</a:t>
            </a:r>
            <a:endParaRPr lang="hr-HR" sz="22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39461" y="1988840"/>
            <a:ext cx="8568952" cy="4752528"/>
          </a:xfrm>
          <a:ln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hr-HR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Članak 13. </a:t>
            </a:r>
          </a:p>
          <a:p>
            <a:pPr marL="0" indent="0" algn="ctr">
              <a:buNone/>
            </a:pP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(uvjeti za obavljanje djelatnosti)</a:t>
            </a:r>
          </a:p>
          <a:p>
            <a:pPr marL="0" indent="0" algn="ctr">
              <a:buNone/>
            </a:pPr>
            <a:endParaRPr lang="hr-HR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Organizacije za izobrazbu odraslih, koje provode programe izobrazbe financirane iz javnih sredstava, moraju ispunjavati sljedeće uvjete: </a:t>
            </a:r>
          </a:p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</a:t>
            </a: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stručni radnik</a:t>
            </a:r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koji organizira izobrazbu ima </a:t>
            </a: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visokoškolsku </a:t>
            </a:r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naobrazbu odgovarajućeg smjera, </a:t>
            </a: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pedagoško-andragošku naobrazbu </a:t>
            </a:r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stručni ispit</a:t>
            </a:r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propisan za područje izobrazbe (u daljnjem tekstu: stručni ispit) </a:t>
            </a:r>
          </a:p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ima osigurane učitelje i druge stručne djelatnike koji ispunjavaju uvjete propisane za pojedina područja izobrazbe</a:t>
            </a:r>
          </a:p>
          <a:p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raspolaže prostorima i opremom propisanom za izvedbu pojedinog obrazovnog programa. </a:t>
            </a:r>
          </a:p>
          <a:p>
            <a:endParaRPr lang="hr-HR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Smjer visokoškolske naobrazbe i minimalne standarde prostora i opreme određuje ministar nadležan za izobrazbu odraslih (u daljnjem tekstu: ministar). U postupku pripreme ministar mora uvažiti mišljenje nadležnoga stručnog vijeća.</a:t>
            </a:r>
            <a:endParaRPr lang="hr-HR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23528" y="172161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87"/>
              <a:ext cx="2954964" cy="5760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0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Filozofski fakultet u Ljubljani</a:t>
            </a:r>
            <a:endParaRPr lang="sl-SI" dirty="0"/>
          </a:p>
        </p:txBody>
      </p:sp>
      <p:pic>
        <p:nvPicPr>
          <p:cNvPr id="4098" name="Picture 2" descr="C:\Users\andrejs\Desktop\Biograd 2014\ff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76875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60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24936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Studijski programi andragogije</a:t>
            </a:r>
            <a:endParaRPr lang="hr-HR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2132857"/>
            <a:ext cx="8424936" cy="4248472"/>
          </a:xfrm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sz="2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Filozofski fakultet u Ljubljani: </a:t>
            </a:r>
          </a:p>
          <a:p>
            <a:pPr marL="0" indent="0">
              <a:buNone/>
            </a:pPr>
            <a:r>
              <a:rPr lang="hr-HR" sz="2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Odjel za pedagogiju i andragogiju:</a:t>
            </a:r>
          </a:p>
          <a:p>
            <a:pPr marL="0" indent="0">
              <a:buNone/>
            </a:pPr>
            <a:endParaRPr lang="hr-HR" sz="2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hr-HR" sz="3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Dodiplomski studij (1 st.):</a:t>
            </a:r>
          </a:p>
          <a:p>
            <a:pPr marL="0" indent="0">
              <a:buNone/>
            </a:pPr>
            <a:endParaRPr lang="hr-HR" sz="28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Sveučilišni prvostupanjski studijski program Pedagogija i andragogija</a:t>
            </a:r>
          </a:p>
          <a:p>
            <a:r>
              <a:rPr lang="hr-HR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Dvopredmetni</a:t>
            </a: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 sveučilišni studijski program prvog stupnja Pedagogija i andragogija</a:t>
            </a:r>
            <a:endParaRPr lang="hr-HR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2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Izvor: </a:t>
            </a: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http://www.ff.uni-</a:t>
            </a:r>
            <a:r>
              <a:rPr lang="hr-HR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lj.si</a:t>
            </a: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/</a:t>
            </a:r>
            <a:endParaRPr lang="hr-HR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23528" y="172161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87"/>
              <a:ext cx="2954964" cy="5760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5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48073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Studijski programi andragogije</a:t>
            </a:r>
            <a:endParaRPr lang="sl-SI" sz="3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248472"/>
          </a:xfrm>
          <a:ln>
            <a:solidFill>
              <a:schemeClr val="tx2"/>
            </a:solidFill>
          </a:ln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 startAt="2"/>
            </a:pPr>
            <a:r>
              <a:rPr lang="hr-HR" sz="33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Magistarski studij (2. st.):</a:t>
            </a:r>
          </a:p>
          <a:p>
            <a:pPr marL="0" indent="0">
              <a:buNone/>
            </a:pPr>
            <a:endParaRPr lang="hr-HR" sz="24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Drugostupanjski studijski program Andragogija</a:t>
            </a:r>
            <a:endParaRPr lang="hr-HR" sz="29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9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Dvopredmetni</a:t>
            </a:r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 studijski program drugog stupnja Andragogija</a:t>
            </a:r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Drugostupanjski studijski program Pedagogija</a:t>
            </a:r>
            <a:endParaRPr lang="hr-HR" sz="29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9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Dvopredmetni</a:t>
            </a:r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 studijski program drugog stupnja Pedagogija</a:t>
            </a:r>
            <a:endParaRPr lang="hr-HR" sz="29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22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 startAt="3"/>
            </a:pPr>
            <a:r>
              <a:rPr lang="hr-HR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Doktorski studij (3. st.):</a:t>
            </a:r>
          </a:p>
          <a:p>
            <a:pPr marL="0" indent="0">
              <a:buNone/>
            </a:pPr>
            <a:endParaRPr lang="hr-HR" sz="36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Interdisciplinarni doktorski studijski program </a:t>
            </a:r>
            <a:r>
              <a:rPr lang="hr-HR" sz="29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Humanistika</a:t>
            </a:r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 i sociologija </a:t>
            </a:r>
            <a:r>
              <a:rPr lang="hr-HR" sz="29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(vrijedi do 2012./2013.)</a:t>
            </a:r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Interdisciplinarni doktorski studijski program </a:t>
            </a:r>
            <a:r>
              <a:rPr lang="hr-HR" sz="29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Humanistika</a:t>
            </a:r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 i </a:t>
            </a:r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sociologija </a:t>
            </a:r>
            <a:r>
              <a:rPr lang="hr-HR" sz="2900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/>
              </a:rPr>
              <a:t>(vrijedi od 2013./2014. nadalje)</a:t>
            </a:r>
            <a:r>
              <a:rPr lang="hr-HR" sz="29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Izvor: </a:t>
            </a: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http://www.ff.uni-</a:t>
            </a:r>
            <a:r>
              <a:rPr lang="hr-HR" sz="24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lj.si</a:t>
            </a:r>
            <a:r>
              <a:rPr lang="hr-HR" sz="24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/</a:t>
            </a:r>
            <a:endParaRPr lang="hr-HR" sz="24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2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23528" y="295177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85787"/>
              <a:ext cx="2954964" cy="57606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34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590203"/>
            <a:ext cx="8712968" cy="64807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Pedagoško-andragoška izobrazba</a:t>
            </a:r>
            <a:endParaRPr lang="hr-HR" sz="36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544616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Javno važeći studijski program za usavršavanje:</a:t>
            </a:r>
          </a:p>
          <a:p>
            <a:pPr marL="514350" indent="-514350">
              <a:buAutoNum type="arabicPeriod"/>
            </a:pP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Filozofski fakultet u Ljubljani:</a:t>
            </a:r>
          </a:p>
          <a:p>
            <a:r>
              <a:rPr lang="hr-HR" sz="1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Pedagoško-andragoška izobrazba za stručne </a:t>
            </a:r>
          </a:p>
          <a:p>
            <a:pPr marL="0" indent="0">
              <a:buNone/>
            </a:pPr>
            <a:r>
              <a:rPr lang="hr-HR" sz="1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djelatnike u osnovnim i srednjim školama:</a:t>
            </a:r>
          </a:p>
          <a:p>
            <a:r>
              <a:rPr lang="hr-HR" sz="1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Ciljevi programa</a:t>
            </a:r>
          </a:p>
          <a:p>
            <a:pPr marL="0" indent="0">
              <a:buNone/>
            </a:pP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Stručni djelatnici u odgoju i obrazovanju stječu pedagoško-andragošku  </a:t>
            </a:r>
          </a:p>
          <a:p>
            <a:pPr marL="0" indent="0">
              <a:buNone/>
            </a:pP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osposobljenost. </a:t>
            </a:r>
          </a:p>
          <a:p>
            <a:r>
              <a:rPr lang="hr-HR" sz="1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Način izvođenja programa</a:t>
            </a:r>
          </a:p>
          <a:p>
            <a:pPr marL="361950" indent="-361950">
              <a:buNone/>
            </a:pP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Obuhvaća 60 kreditnih bodova (KB), odnosno 600-660 kontaktnih sati i traje            jednu studijsku godinu. </a:t>
            </a:r>
          </a:p>
          <a:p>
            <a:r>
              <a:rPr lang="hr-HR" sz="1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Uvjeti za upis i kriteriji za odabir kod ograničavanja upisa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Osobe koje imaju sveučilišnu, visoku stručnu ili visokoškolsku naobrazbu,           odnosno završen prvostupanjski ili drugostupanjski </a:t>
            </a:r>
            <a:r>
              <a:rPr lang="hr-HR" sz="18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bolonjski</a:t>
            </a: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studij.</a:t>
            </a:r>
          </a:p>
          <a:p>
            <a:r>
              <a:rPr lang="hr-HR" sz="1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Troškovi</a:t>
            </a:r>
          </a:p>
          <a:p>
            <a:pPr marL="354013" indent="-354013">
              <a:buNone/>
            </a:pP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Školarina za </a:t>
            </a:r>
            <a:r>
              <a:rPr lang="hr-HR" sz="18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šk</a:t>
            </a: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god. 2013./2014. iznosi </a:t>
            </a:r>
            <a:r>
              <a:rPr lang="hr-HR" sz="18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1585,00 </a:t>
            </a: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€, sufinanciranje </a:t>
            </a:r>
            <a:r>
              <a:rPr lang="hr-HR" sz="18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MIZS</a:t>
            </a: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financira 50% zaposlenih u javnim zavodima </a:t>
            </a:r>
            <a:r>
              <a:rPr lang="hr-HR" sz="18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VIZ</a:t>
            </a: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-a.</a:t>
            </a:r>
          </a:p>
          <a:p>
            <a:pPr marL="0" indent="0">
              <a:buNone/>
            </a:pP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Izvor: </a:t>
            </a: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http://www.ff.uni-</a:t>
            </a:r>
            <a:r>
              <a:rPr lang="hr-HR" sz="1800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lj.si</a:t>
            </a:r>
            <a:r>
              <a:rPr lang="hr-HR" sz="18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/</a:t>
            </a:r>
            <a:endParaRPr lang="hr-HR" sz="1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18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hr-HR" sz="20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371276" y="0"/>
            <a:ext cx="8444556" cy="590203"/>
            <a:chOff x="189856" y="171648"/>
            <a:chExt cx="8444556" cy="59020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56" y="171648"/>
              <a:ext cx="2392914" cy="590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Slika 5" descr="acs_logotip.emf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286265"/>
              <a:ext cx="2842916" cy="4755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" descr="AS_logo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6137" y="417681"/>
              <a:ext cx="2708275" cy="344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78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</TotalTime>
  <Words>2283</Words>
  <Application>Microsoft Office PowerPoint</Application>
  <PresentationFormat>Diaprojekcija na zaslonu (4:3)</PresentationFormat>
  <Paragraphs>512</Paragraphs>
  <Slides>34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35" baseType="lpstr">
      <vt:lpstr>Officeova tema</vt:lpstr>
      <vt:lpstr>PowerPointova predstavitev</vt:lpstr>
      <vt:lpstr>Struktura prezentacije</vt:lpstr>
      <vt:lpstr>Zakon o organizaciji i financiranju odgoja i obrazovanja (ZOFOI) Sl. RS, br. 12/1996</vt:lpstr>
      <vt:lpstr>Zakon o organizaciji i financiranju odgoja i obrazovanja (ZOFOI) Sl. RS, br. 12/1996</vt:lpstr>
      <vt:lpstr>Zakon o izobrazbi odraslih (ZIO) Sl. RS, br. 12/1996</vt:lpstr>
      <vt:lpstr>Filozofski fakultet u Ljubljani</vt:lpstr>
      <vt:lpstr>Studijski programi andragogije</vt:lpstr>
      <vt:lpstr>Studijski programi andragogije</vt:lpstr>
      <vt:lpstr>Pedagoško-andragoška izobrazba</vt:lpstr>
      <vt:lpstr>Pregled predmeta na Filozofskom fakultetu Sveučilišta u Ljubljani</vt:lpstr>
      <vt:lpstr>Pedagoški fakultet Sveučilišta u Kopru </vt:lpstr>
      <vt:lpstr>PowerPointova predstavitev</vt:lpstr>
      <vt:lpstr>Filozofski fakultet  Sveučilišta u Mariboru</vt:lpstr>
      <vt:lpstr>Pregled predmeta na Filozofskom fakultetu  Sveučilišta u Mariboru</vt:lpstr>
      <vt:lpstr>PowerPointova predstavitev</vt:lpstr>
      <vt:lpstr>PowerPointova predstavitev</vt:lpstr>
      <vt:lpstr>Programi općeg andragoškog usavršavanja</vt:lpstr>
      <vt:lpstr>Programi osposobljavanja i usavršavanja za posebne uloge u izobrazbi odraslih</vt:lpstr>
      <vt:lpstr>Praćenje i evaluacija programa osposobljavanja i usavršavanja na ACS-u</vt:lpstr>
      <vt:lpstr>PowerPointova predstavitev</vt:lpstr>
      <vt:lpstr>PowerPointova predstavitev</vt:lpstr>
      <vt:lpstr>PowerPointova predstavitev</vt:lpstr>
      <vt:lpstr>Struktura učesnika</vt:lpstr>
      <vt:lpstr>PowerPointova predstavitev</vt:lpstr>
      <vt:lpstr>Metodologija oblikovanja kompetencijskog okvira</vt:lpstr>
      <vt:lpstr>Podjela temeljnih andragoških procesa</vt:lpstr>
      <vt:lpstr>Podjela (različitih) uloga stručnih djelatnika u tim procesima</vt:lpstr>
      <vt:lpstr>PowerPointova predstavitev</vt:lpstr>
      <vt:lpstr>PowerPointova predstavitev</vt:lpstr>
      <vt:lpstr>Andragoški procesi i sposobnosti</vt:lpstr>
      <vt:lpstr>Postavljeni ciljevi </vt:lpstr>
      <vt:lpstr>Postignuti rezultati</vt:lpstr>
      <vt:lpstr>PowerPointova predstavitev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SIMPOZIJ – BOIGRAD NA MORU 2014</dc:title>
  <dc:creator>Andrej Sotosek</dc:creator>
  <cp:lastModifiedBy>Andrej Sotosek</cp:lastModifiedBy>
  <cp:revision>117</cp:revision>
  <dcterms:created xsi:type="dcterms:W3CDTF">2014-03-24T11:08:37Z</dcterms:created>
  <dcterms:modified xsi:type="dcterms:W3CDTF">2014-04-25T06:25:33Z</dcterms:modified>
</cp:coreProperties>
</file>